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23"/>
  </p:notesMasterIdLst>
  <p:handoutMasterIdLst>
    <p:handoutMasterId r:id="rId24"/>
  </p:handoutMasterIdLst>
  <p:sldIdLst>
    <p:sldId id="256" r:id="rId4"/>
    <p:sldId id="257" r:id="rId5"/>
    <p:sldId id="258" r:id="rId6"/>
    <p:sldId id="260" r:id="rId7"/>
    <p:sldId id="288" r:id="rId8"/>
    <p:sldId id="262" r:id="rId9"/>
    <p:sldId id="264" r:id="rId10"/>
    <p:sldId id="266" r:id="rId11"/>
    <p:sldId id="268" r:id="rId12"/>
    <p:sldId id="289" r:id="rId13"/>
    <p:sldId id="270" r:id="rId14"/>
    <p:sldId id="272" r:id="rId15"/>
    <p:sldId id="274" r:id="rId16"/>
    <p:sldId id="276" r:id="rId17"/>
    <p:sldId id="278" r:id="rId18"/>
    <p:sldId id="280" r:id="rId19"/>
    <p:sldId id="282" r:id="rId20"/>
    <p:sldId id="284" r:id="rId21"/>
    <p:sldId id="286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2" y="96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socoform\commun\SOINS%20COORDONNES\URPS%20Pharma%20PACA\Divers\CNURPS%202017\17008_donn&#233;es_patientsMieux%20vous%20conna+&#171;tre%20pour%20am+&#174;liorer%20le%20lien%20ville-h+&#166;pit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socoform\commun\SOINS%20COORDONNES\URPS%20Pharma%20PACA\Divers\CNURPS%202017\17008_donn&#233;es_patientsMieux%20vous%20conna+&#171;tre%20pour%20am+&#174;liorer%20le%20lien%20ville-h+&#166;pit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socoform\commun\SOINS%20COORDONNES\URPS%20Pharma%20PACA\Divers\CNURPS%202017\17008_donn&#233;es_patientsMieux%20vous%20conna+&#171;tre%20pour%20am+&#174;liorer%20le%20lien%20ville-h+&#166;pit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Feuil16!$B$5:$B$6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Feuil16!$C$5:$C$6</c:f>
              <c:numCache>
                <c:formatCode>0%</c:formatCode>
                <c:ptCount val="2"/>
                <c:pt idx="0">
                  <c:v>0.92307692307692313</c:v>
                </c:pt>
                <c:pt idx="1">
                  <c:v>7.6923076923076927E-2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85498687664041"/>
          <c:y val="0.15715441819772527"/>
          <c:w val="0.40829002624671917"/>
          <c:h val="0.6804833770778652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Feuil16!$B$13:$B$14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Feuil16!$C$13:$C$14</c:f>
              <c:numCache>
                <c:formatCode>0%</c:formatCode>
                <c:ptCount val="2"/>
                <c:pt idx="0">
                  <c:v>0.8519480519480519</c:v>
                </c:pt>
                <c:pt idx="1">
                  <c:v>0.14805194805194805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Feuil16!$B$17:$B$18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Feuil16!$C$17:$C$18</c:f>
              <c:numCache>
                <c:formatCode>0%</c:formatCode>
                <c:ptCount val="2"/>
                <c:pt idx="0">
                  <c:v>0.26016260162601629</c:v>
                </c:pt>
                <c:pt idx="1">
                  <c:v>0.73983739837398377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389891" y="4862023"/>
            <a:ext cx="1874480" cy="238727"/>
            <a:chOff x="3519449" y="4886156"/>
            <a:chExt cx="1874480" cy="238727"/>
          </a:xfrm>
        </p:grpSpPr>
        <p:sp>
          <p:nvSpPr>
            <p:cNvPr id="11" name="Subtitle 1"/>
            <p:cNvSpPr txBox="1">
              <a:spLocks/>
            </p:cNvSpPr>
            <p:nvPr userDrawn="1"/>
          </p:nvSpPr>
          <p:spPr>
            <a:xfrm>
              <a:off x="3519449" y="4886156"/>
              <a:ext cx="1050635" cy="16020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 smtClean="0">
                  <a:solidFill>
                    <a:srgbClr val="FFFFFF"/>
                  </a:solidFill>
                  <a:latin typeface="Helvetica Neue"/>
                  <a:cs typeface="Helvetica Neue"/>
                </a:rPr>
                <a:t>Powered by</a:t>
              </a:r>
              <a:endParaRPr lang="en-US" sz="8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pic>
          <p:nvPicPr>
            <p:cNvPr id="12" name="Picture 11" descr="sm_logo_reversed1color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4796" y="4895292"/>
              <a:ext cx="1109133" cy="229591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7175" y="3732517"/>
            <a:ext cx="3897313" cy="3746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5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‹N°›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/>
                <a:gridCol w="716414"/>
                <a:gridCol w="434865"/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‹N°›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04788" y="3880918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469270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66774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04788" y="4274702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September 14, 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2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02066" y="1687221"/>
            <a:ext cx="5661618" cy="1234730"/>
          </a:xfrm>
        </p:spPr>
        <p:txBody>
          <a:bodyPr>
            <a:normAutofit fontScale="85000" lnSpcReduction="10000"/>
          </a:bodyPr>
          <a:lstStyle/>
          <a:p>
            <a:r>
              <a:rPr dirty="0" err="1" smtClean="0"/>
              <a:t>Mieux</a:t>
            </a:r>
            <a:r>
              <a:rPr dirty="0" smtClean="0"/>
              <a:t>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connaître</a:t>
            </a:r>
            <a:r>
              <a:rPr dirty="0"/>
              <a:t> pour </a:t>
            </a:r>
            <a:r>
              <a:rPr dirty="0" err="1"/>
              <a:t>améliorer</a:t>
            </a:r>
            <a:r>
              <a:rPr dirty="0"/>
              <a:t> le lien </a:t>
            </a:r>
            <a:r>
              <a:rPr dirty="0" err="1"/>
              <a:t>ville-hôpital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29318" y="2921951"/>
            <a:ext cx="3897313" cy="374650"/>
          </a:xfrm>
        </p:spPr>
        <p:txBody>
          <a:bodyPr/>
          <a:lstStyle/>
          <a:p>
            <a:r>
              <a:rPr dirty="0" err="1"/>
              <a:t>jeudi</a:t>
            </a:r>
            <a:r>
              <a:rPr dirty="0"/>
              <a:t> 14 </a:t>
            </a:r>
            <a:r>
              <a:rPr dirty="0" err="1"/>
              <a:t>septembre</a:t>
            </a:r>
            <a:r>
              <a:rPr dirty="0"/>
              <a:t> 2017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281058" y="272144"/>
            <a:ext cx="30153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spcBef>
                <a:spcPct val="20000"/>
              </a:spcBef>
              <a:defRPr sz="1000">
                <a:latin typeface="Arial"/>
                <a:cs typeface="Arial"/>
              </a:defRPr>
            </a:lvl1pPr>
          </a:lstStyle>
          <a:p>
            <a:r>
              <a:rPr lang="fr-FR" dirty="0"/>
              <a:t>Enquête</a:t>
            </a:r>
          </a:p>
          <a:p>
            <a:r>
              <a:rPr lang="fr-FR" dirty="0"/>
              <a:t>URPS Pharmaciens PACA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PARTIE II. ENQUETE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33400" y="2110085"/>
            <a:ext cx="78113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Patient ayant été hospitalisé au cours des dernières années (hospitalisation programmée ou urgence)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83398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Q8: Si votre hospitalisation était programmée, avez vous prévenu votre pharmacien avant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422    Question ignorée : 628</a:t>
            </a:r>
          </a:p>
        </p:txBody>
      </p:sp>
      <p:pic>
        <p:nvPicPr>
          <p:cNvPr id="4" name="Picture 3" descr="chart9687907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86" y="1128377"/>
            <a:ext cx="5388428" cy="290285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420" y="3895336"/>
            <a:ext cx="5389331" cy="10120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Q9: Lors de votre retour à domicile, avez vous eu besoin de (cochez les cases)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422    Question ignorée : 628</a:t>
            </a:r>
          </a:p>
        </p:txBody>
      </p:sp>
      <p:pic>
        <p:nvPicPr>
          <p:cNvPr id="4" name="Picture 3" descr="chart9926217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15" y="1106605"/>
            <a:ext cx="5388428" cy="3175000"/>
          </a:xfrm>
          <a:prstGeom prst="rect">
            <a:avLst/>
          </a:prstGeom>
        </p:spPr>
      </p:pic>
      <p:pic>
        <p:nvPicPr>
          <p:cNvPr id="5" name="Picture 3" descr="table99262175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6892" y="2963690"/>
            <a:ext cx="5388428" cy="200478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Q10: Les originaux des ordonnances de sortie vous ont-ils été remis pour les médicaments?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422    Question ignorée : 628</a:t>
            </a:r>
          </a:p>
        </p:txBody>
      </p:sp>
      <p:pic>
        <p:nvPicPr>
          <p:cNvPr id="4" name="Picture 3" descr="chart9926262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9270"/>
            <a:ext cx="5388428" cy="290285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591" y="3752067"/>
            <a:ext cx="5389331" cy="1298561"/>
          </a:xfrm>
          <a:prstGeom prst="rect">
            <a:avLst/>
          </a:prstGeom>
        </p:spPr>
      </p:pic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496313"/>
              </p:ext>
            </p:extLst>
          </p:nvPr>
        </p:nvGraphicFramePr>
        <p:xfrm>
          <a:off x="4497110" y="11392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char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1940" y="724653"/>
            <a:ext cx="2139881" cy="49381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Q11: Les originaux des ordonnances de sortie vous ont-ils été remis pour le matériel médical, perfusions, oxygène, autre...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421    Question ignorée : 629</a:t>
            </a:r>
          </a:p>
        </p:txBody>
      </p:sp>
      <p:pic>
        <p:nvPicPr>
          <p:cNvPr id="4" name="Picture 3" descr="chart992626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7189"/>
            <a:ext cx="5388428" cy="290285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4669" y="3564499"/>
            <a:ext cx="5389331" cy="15790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/>
          <a:srcRect l="25391" t="-507" r="26101" b="7922"/>
          <a:stretch/>
        </p:blipFill>
        <p:spPr>
          <a:xfrm>
            <a:off x="6449334" y="922782"/>
            <a:ext cx="2223911" cy="25512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49334" y="738116"/>
            <a:ext cx="204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Hors non concernés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Q12: Avez-vous eu le choix de votre fournisseur pour les médicaments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422    Question ignorée : 628</a:t>
            </a:r>
          </a:p>
        </p:txBody>
      </p:sp>
      <p:pic>
        <p:nvPicPr>
          <p:cNvPr id="4" name="Picture 3" descr="chart9926299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8399" y="1008565"/>
            <a:ext cx="5388428" cy="2902857"/>
          </a:xfrm>
          <a:prstGeom prst="rect">
            <a:avLst/>
          </a:prstGeom>
        </p:spPr>
      </p:pic>
      <p:pic>
        <p:nvPicPr>
          <p:cNvPr id="5" name="Picture 3" descr="table99262997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573" y="3752741"/>
            <a:ext cx="5388428" cy="12972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14514" y="881505"/>
            <a:ext cx="204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Hors non concernés</a:t>
            </a:r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089877"/>
              </p:ext>
            </p:extLst>
          </p:nvPr>
        </p:nvGraphicFramePr>
        <p:xfrm>
          <a:off x="4670778" y="127458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Q13: Avez-vous eu le choix de votre fournisseur pour le matériel évoqué précédemment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421    Question ignorée : 629</a:t>
            </a:r>
          </a:p>
        </p:txBody>
      </p:sp>
      <p:pic>
        <p:nvPicPr>
          <p:cNvPr id="4" name="Picture 3" descr="chart992632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75" y="1139262"/>
            <a:ext cx="5388428" cy="2902857"/>
          </a:xfrm>
          <a:prstGeom prst="rect">
            <a:avLst/>
          </a:prstGeom>
        </p:spPr>
      </p:pic>
      <p:pic>
        <p:nvPicPr>
          <p:cNvPr id="5" name="Picture 3" descr="table99263215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344" y="3686519"/>
            <a:ext cx="5388428" cy="12972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08841" y="905467"/>
            <a:ext cx="204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Hors non concernés</a:t>
            </a:r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224969"/>
              </p:ext>
            </p:extLst>
          </p:nvPr>
        </p:nvGraphicFramePr>
        <p:xfrm>
          <a:off x="4808841" y="10945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Q14: Savez-vous que votre pharmacien peut coordonner votre retour à domicile en toute sécurité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422    Question ignorée : 628</a:t>
            </a:r>
          </a:p>
        </p:txBody>
      </p:sp>
      <p:pic>
        <p:nvPicPr>
          <p:cNvPr id="4" name="Picture 3" descr="chart9926431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400" y="973768"/>
            <a:ext cx="5388428" cy="290285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4669" y="3615485"/>
            <a:ext cx="5389331" cy="129856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Q15: </a:t>
            </a:r>
            <a:r>
              <a:rPr sz="1600" dirty="0" err="1"/>
              <a:t>Lors</a:t>
            </a:r>
            <a:r>
              <a:rPr sz="1600" dirty="0"/>
              <a:t> de </a:t>
            </a:r>
            <a:r>
              <a:rPr sz="1600" dirty="0" err="1"/>
              <a:t>votre</a:t>
            </a:r>
            <a:r>
              <a:rPr sz="1600" dirty="0"/>
              <a:t> retour à domicile, par qui </a:t>
            </a:r>
            <a:r>
              <a:rPr sz="1600" dirty="0" err="1"/>
              <a:t>souhaitez-vous</a:t>
            </a:r>
            <a:r>
              <a:rPr sz="1600" dirty="0"/>
              <a:t> </a:t>
            </a:r>
            <a:r>
              <a:rPr sz="1600" dirty="0" err="1"/>
              <a:t>être</a:t>
            </a:r>
            <a:r>
              <a:rPr sz="1600" dirty="0"/>
              <a:t> </a:t>
            </a:r>
            <a:r>
              <a:rPr sz="1600" dirty="0" err="1"/>
              <a:t>pris</a:t>
            </a:r>
            <a:r>
              <a:rPr sz="1600" dirty="0"/>
              <a:t> </a:t>
            </a:r>
            <a:r>
              <a:rPr sz="1600" dirty="0" err="1"/>
              <a:t>en</a:t>
            </a:r>
            <a:r>
              <a:rPr sz="1600" dirty="0"/>
              <a:t> charge </a:t>
            </a:r>
            <a:r>
              <a:rPr sz="1600" dirty="0" err="1"/>
              <a:t>en</a:t>
            </a:r>
            <a:r>
              <a:rPr sz="1600" dirty="0"/>
              <a:t> </a:t>
            </a:r>
            <a:r>
              <a:rPr sz="1600" dirty="0" err="1"/>
              <a:t>cas</a:t>
            </a:r>
            <a:r>
              <a:rPr sz="1600" dirty="0"/>
              <a:t> de </a:t>
            </a:r>
            <a:r>
              <a:rPr sz="1600" dirty="0" err="1"/>
              <a:t>besoin</a:t>
            </a:r>
            <a:r>
              <a:rPr sz="1600" dirty="0"/>
              <a:t> </a:t>
            </a:r>
            <a:r>
              <a:rPr sz="1600" dirty="0" err="1"/>
              <a:t>en</a:t>
            </a:r>
            <a:r>
              <a:rPr sz="1600" dirty="0"/>
              <a:t> </a:t>
            </a:r>
            <a:r>
              <a:rPr sz="1600" dirty="0" err="1"/>
              <a:t>matériel</a:t>
            </a:r>
            <a:r>
              <a:rPr sz="1600" dirty="0"/>
              <a:t> </a:t>
            </a:r>
            <a:r>
              <a:rPr sz="1600" dirty="0" err="1"/>
              <a:t>médical</a:t>
            </a:r>
            <a:r>
              <a:rPr sz="1600" dirty="0"/>
              <a:t> (lit </a:t>
            </a:r>
            <a:r>
              <a:rPr sz="1600" dirty="0" err="1"/>
              <a:t>médicalisé</a:t>
            </a:r>
            <a:r>
              <a:rPr sz="1600" dirty="0"/>
              <a:t>, </a:t>
            </a:r>
            <a:r>
              <a:rPr sz="1600" dirty="0" err="1"/>
              <a:t>aérosol</a:t>
            </a:r>
            <a:r>
              <a:rPr sz="1600" dirty="0"/>
              <a:t>, fauteuil,…), de perfusions, </a:t>
            </a:r>
            <a:r>
              <a:rPr sz="1600" dirty="0" err="1"/>
              <a:t>d’oxygène</a:t>
            </a:r>
            <a:r>
              <a:rPr sz="1600" dirty="0"/>
              <a:t> 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422    Question ignorée : 628</a:t>
            </a:r>
          </a:p>
        </p:txBody>
      </p:sp>
      <p:pic>
        <p:nvPicPr>
          <p:cNvPr id="4" name="Picture 3" descr="chart9926411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36" y="1105218"/>
            <a:ext cx="5388428" cy="2902857"/>
          </a:xfrm>
          <a:prstGeom prst="rect">
            <a:avLst/>
          </a:prstGeom>
        </p:spPr>
      </p:pic>
      <p:pic>
        <p:nvPicPr>
          <p:cNvPr id="5" name="Picture 3" descr="table9926411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900" y="4042429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Q16</a:t>
            </a:r>
            <a:r>
              <a:rPr dirty="0" smtClean="0"/>
              <a:t>:</a:t>
            </a:r>
            <a:r>
              <a:rPr lang="fr-FR" dirty="0" smtClean="0"/>
              <a:t> Libre choix 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422    Question ignorée : 628</a:t>
            </a:r>
          </a:p>
        </p:txBody>
      </p:sp>
      <p:pic>
        <p:nvPicPr>
          <p:cNvPr id="4" name="Picture 3" descr="chart992647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36" y="1685661"/>
            <a:ext cx="5388428" cy="2902857"/>
          </a:xfrm>
          <a:prstGeom prst="rect">
            <a:avLst/>
          </a:prstGeom>
        </p:spPr>
      </p:pic>
      <p:pic>
        <p:nvPicPr>
          <p:cNvPr id="5" name="Picture 3" descr="table99264707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872" y="4023976"/>
            <a:ext cx="5388428" cy="1016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7713" y="965208"/>
            <a:ext cx="85235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/>
              <a:t>En tant que patient, vous avez le libre choix concernant vos fournisseurs (inscrit dans le code de la santé publique* et le code de la sécurité sociale*) et l’ordonnance est votre propriété</a:t>
            </a:r>
            <a:r>
              <a:rPr lang="fr-FR" sz="1200" dirty="0" smtClean="0"/>
              <a:t>. Le </a:t>
            </a:r>
            <a:r>
              <a:rPr lang="fr-FR" sz="1200" dirty="0"/>
              <a:t>saviez-vous</a:t>
            </a:r>
            <a:r>
              <a:rPr lang="fr-FR" sz="1050" dirty="0"/>
              <a:t>?(</a:t>
            </a:r>
            <a:r>
              <a:rPr lang="fr-FR" sz="800" dirty="0"/>
              <a:t>* voir article 1110-8 du CSP, article R4127-68 du CSP, convention CNAM-Prestataires du 15/07/2015 JO du 3/06/2016)</a:t>
            </a:r>
            <a:endParaRPr lang="fr-FR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Date de création: lundi 27 mars 2017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1050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des réponses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dirty="0"/>
              <a:t>Réponses </a:t>
            </a:r>
            <a:r>
              <a:rPr dirty="0" err="1"/>
              <a:t>complètes</a:t>
            </a:r>
            <a:r>
              <a:rPr dirty="0"/>
              <a:t>: 653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658" y="4668025"/>
            <a:ext cx="40543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Nombre de départements représentés : 35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Et votre tranche d'âge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997    Question ignorée : 53</a:t>
            </a:r>
          </a:p>
        </p:txBody>
      </p:sp>
      <p:pic>
        <p:nvPicPr>
          <p:cNvPr id="4" name="Picture 3" descr="chart9925431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36" y="975115"/>
            <a:ext cx="5388428" cy="2902857"/>
          </a:xfrm>
          <a:prstGeom prst="rect">
            <a:avLst/>
          </a:prstGeom>
        </p:spPr>
      </p:pic>
      <p:pic>
        <p:nvPicPr>
          <p:cNvPr id="5" name="Picture 3" descr="table99254317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5572" y="3649372"/>
            <a:ext cx="5388428" cy="12972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Avez-vous déjà été hospitalisé(e) au cours de ces dernières années de manière programmée ou en urgence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953    Question ignorée : 97</a:t>
            </a:r>
          </a:p>
        </p:txBody>
      </p:sp>
      <p:pic>
        <p:nvPicPr>
          <p:cNvPr id="4" name="Picture 3" descr="chart9687701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7491"/>
            <a:ext cx="5388428" cy="2902857"/>
          </a:xfrm>
          <a:prstGeom prst="rect">
            <a:avLst/>
          </a:prstGeom>
        </p:spPr>
      </p:pic>
      <p:pic>
        <p:nvPicPr>
          <p:cNvPr id="5" name="Picture 3" descr="table9687701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872" y="3898046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PARTIE I. ENQUETE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012371" y="2110085"/>
            <a:ext cx="68035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/>
              <a:t>Patient n’ayant pas été hospitalisé ces dernières années (hospitalisation programmée ou urgence)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30812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Si tel était le cas, penseriez-vous à prévenir votre pharmacien?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235    Question ignorée : 815</a:t>
            </a:r>
          </a:p>
        </p:txBody>
      </p:sp>
      <p:pic>
        <p:nvPicPr>
          <p:cNvPr id="4" name="Picture 3" descr="chart968788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58" y="1105218"/>
            <a:ext cx="5388428" cy="2902857"/>
          </a:xfrm>
          <a:prstGeom prst="rect">
            <a:avLst/>
          </a:prstGeom>
        </p:spPr>
      </p:pic>
      <p:pic>
        <p:nvPicPr>
          <p:cNvPr id="5" name="Picture 3" descr="table96878809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143" y="4008075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Lors de votre retour à domicile, par qui souhaiteriez vous être pris en charge en cas de besoin en matériel médical (lit médicalisé, aérosol, fauteuil etc.), de perfusions ou d’oxygène 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234    Question ignorée : 816</a:t>
            </a:r>
          </a:p>
        </p:txBody>
      </p:sp>
      <p:pic>
        <p:nvPicPr>
          <p:cNvPr id="4" name="Picture 3" descr="chart9925840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14" y="1150148"/>
            <a:ext cx="5388428" cy="2902857"/>
          </a:xfrm>
          <a:prstGeom prst="rect">
            <a:avLst/>
          </a:prstGeom>
        </p:spPr>
      </p:pic>
      <p:pic>
        <p:nvPicPr>
          <p:cNvPr id="5" name="Picture 3" descr="table99258404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157" y="4053005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Savez-vous que votre pharmacien peut coordonner votre retour à domicile en toute sécurité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232    Question ignorée : 818</a:t>
            </a:r>
          </a:p>
        </p:txBody>
      </p:sp>
      <p:pic>
        <p:nvPicPr>
          <p:cNvPr id="4" name="Picture 3" descr="chart9926013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44" y="1099349"/>
            <a:ext cx="5388428" cy="2902857"/>
          </a:xfrm>
          <a:prstGeom prst="rect">
            <a:avLst/>
          </a:prstGeom>
        </p:spPr>
      </p:pic>
      <p:pic>
        <p:nvPicPr>
          <p:cNvPr id="5" name="Picture 3" descr="table9926013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872" y="4002206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Q7</a:t>
            </a:r>
            <a:r>
              <a:rPr dirty="0" smtClean="0"/>
              <a:t>:</a:t>
            </a:r>
            <a:r>
              <a:rPr lang="fr-FR" dirty="0" smtClean="0"/>
              <a:t> Libre choix 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Réponses obtenues : 234    Question ignorée : 816</a:t>
            </a:r>
          </a:p>
        </p:txBody>
      </p:sp>
      <p:pic>
        <p:nvPicPr>
          <p:cNvPr id="4" name="Picture 3" descr="chart9926044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0596"/>
            <a:ext cx="5388428" cy="2902857"/>
          </a:xfrm>
          <a:prstGeom prst="rect">
            <a:avLst/>
          </a:prstGeom>
        </p:spPr>
      </p:pic>
      <p:pic>
        <p:nvPicPr>
          <p:cNvPr id="5" name="Picture 3" descr="table99260449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872" y="3893348"/>
            <a:ext cx="5388428" cy="1016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5135" y="985793"/>
            <a:ext cx="8832921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En tant que patient, vous avez le libre choix concernant vos fournisseurs (inscrit dans le code de la santé publique* et le code de la sécurité sociale*) et l’ordonnance est votre </a:t>
            </a:r>
            <a:r>
              <a:rPr lang="fr-FR" sz="1400" dirty="0" err="1"/>
              <a:t>propriété.Le</a:t>
            </a:r>
            <a:r>
              <a:rPr lang="fr-FR" sz="1400" dirty="0"/>
              <a:t> saviez vous ? </a:t>
            </a:r>
            <a:r>
              <a:rPr lang="fr-FR" sz="1050" dirty="0"/>
              <a:t>(*voir article 1110-8 du CSP, article R4127-68 du CSP, convention CNAM-Prestataires du 15/07/2015 JO du 3/06/2016)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643</TotalTime>
  <Words>462</Words>
  <Application>Microsoft Office PowerPoint</Application>
  <PresentationFormat>Affichage à l'écran (16:9)</PresentationFormat>
  <Paragraphs>48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Helvetica Neue</vt:lpstr>
      <vt:lpstr>SM-template-20140529</vt:lpstr>
      <vt:lpstr>Data slides</vt:lpstr>
      <vt:lpstr>Response Summary</vt:lpstr>
      <vt:lpstr>Présentation PowerPoint</vt:lpstr>
      <vt:lpstr>1050</vt:lpstr>
      <vt:lpstr>Q2: Et votre tranche d'âge</vt:lpstr>
      <vt:lpstr>Q3: Avez-vous déjà été hospitalisé(e) au cours de ces dernières années de manière programmée ou en urgence ?</vt:lpstr>
      <vt:lpstr>PARTIE I. ENQUETE</vt:lpstr>
      <vt:lpstr>Q4: Si tel était le cas, penseriez-vous à prévenir votre pharmacien?</vt:lpstr>
      <vt:lpstr>Q5: Lors de votre retour à domicile, par qui souhaiteriez vous être pris en charge en cas de besoin en matériel médical (lit médicalisé, aérosol, fauteuil etc.), de perfusions ou d’oxygène …?</vt:lpstr>
      <vt:lpstr>Q6: Savez-vous que votre pharmacien peut coordonner votre retour à domicile en toute sécurité ?</vt:lpstr>
      <vt:lpstr>Q7: Libre choix </vt:lpstr>
      <vt:lpstr>PARTIE II. ENQUETE</vt:lpstr>
      <vt:lpstr>Q8: Si votre hospitalisation était programmée, avez vous prévenu votre pharmacien avant ?</vt:lpstr>
      <vt:lpstr>Q9: Lors de votre retour à domicile, avez vous eu besoin de (cochez les cases) :</vt:lpstr>
      <vt:lpstr>Q10: Les originaux des ordonnances de sortie vous ont-ils été remis pour les médicaments?</vt:lpstr>
      <vt:lpstr>Q11: Les originaux des ordonnances de sortie vous ont-ils été remis pour le matériel médical, perfusions, oxygène, autre... ?</vt:lpstr>
      <vt:lpstr>Q12: Avez-vous eu le choix de votre fournisseur pour les médicaments ?</vt:lpstr>
      <vt:lpstr>Q13: Avez-vous eu le choix de votre fournisseur pour le matériel évoqué précédemment ?</vt:lpstr>
      <vt:lpstr>Q14: Savez-vous que votre pharmacien peut coordonner votre retour à domicile en toute sécurité ?</vt:lpstr>
      <vt:lpstr>Q15: Lors de votre retour à domicile, par qui souhaitez-vous être pris en charge en cas de besoin en matériel médical (lit médicalisé, aérosol, fauteuil,…), de perfusions, d’oxygène …?</vt:lpstr>
      <vt:lpstr>Q16: Libre choix </vt:lpstr>
    </vt:vector>
  </TitlesOfParts>
  <Company>SurveyMonkey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Geraldine</cp:lastModifiedBy>
  <cp:revision>47</cp:revision>
  <dcterms:created xsi:type="dcterms:W3CDTF">2014-01-30T23:18:11Z</dcterms:created>
  <dcterms:modified xsi:type="dcterms:W3CDTF">2017-09-14T15:29:51Z</dcterms:modified>
</cp:coreProperties>
</file>