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00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7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9618-F743-D34B-B6D1-49C591E0E2E9}" type="datetimeFigureOut">
              <a:rPr lang="fr-FR" smtClean="0"/>
              <a:t>22/10/19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E1B9-3120-E642-B70B-D6AE169E7C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926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9618-F743-D34B-B6D1-49C591E0E2E9}" type="datetimeFigureOut">
              <a:rPr lang="fr-FR" smtClean="0"/>
              <a:t>22/10/19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E1B9-3120-E642-B70B-D6AE169E7C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4228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9618-F743-D34B-B6D1-49C591E0E2E9}" type="datetimeFigureOut">
              <a:rPr lang="fr-FR" smtClean="0"/>
              <a:t>22/10/19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E1B9-3120-E642-B70B-D6AE169E7C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4576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9618-F743-D34B-B6D1-49C591E0E2E9}" type="datetimeFigureOut">
              <a:rPr lang="fr-FR" smtClean="0"/>
              <a:t>22/10/19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E1B9-3120-E642-B70B-D6AE169E7C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235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9618-F743-D34B-B6D1-49C591E0E2E9}" type="datetimeFigureOut">
              <a:rPr lang="fr-FR" smtClean="0"/>
              <a:t>22/10/19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E1B9-3120-E642-B70B-D6AE169E7C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8219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9618-F743-D34B-B6D1-49C591E0E2E9}" type="datetimeFigureOut">
              <a:rPr lang="fr-FR" smtClean="0"/>
              <a:t>22/10/19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E1B9-3120-E642-B70B-D6AE169E7C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191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9618-F743-D34B-B6D1-49C591E0E2E9}" type="datetimeFigureOut">
              <a:rPr lang="fr-FR" smtClean="0"/>
              <a:t>22/10/19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E1B9-3120-E642-B70B-D6AE169E7C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21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9618-F743-D34B-B6D1-49C591E0E2E9}" type="datetimeFigureOut">
              <a:rPr lang="fr-FR" smtClean="0"/>
              <a:t>22/10/19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E1B9-3120-E642-B70B-D6AE169E7C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265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9618-F743-D34B-B6D1-49C591E0E2E9}" type="datetimeFigureOut">
              <a:rPr lang="fr-FR" smtClean="0"/>
              <a:t>22/10/19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E1B9-3120-E642-B70B-D6AE169E7C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26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9618-F743-D34B-B6D1-49C591E0E2E9}" type="datetimeFigureOut">
              <a:rPr lang="fr-FR" smtClean="0"/>
              <a:t>22/10/19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E1B9-3120-E642-B70B-D6AE169E7C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7384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09618-F743-D34B-B6D1-49C591E0E2E9}" type="datetimeFigureOut">
              <a:rPr lang="fr-FR" smtClean="0"/>
              <a:t>22/10/19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E1B9-3120-E642-B70B-D6AE169E7C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676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09618-F743-D34B-B6D1-49C591E0E2E9}" type="datetimeFigureOut">
              <a:rPr lang="fr-FR" smtClean="0"/>
              <a:t>22/10/19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1E1B9-3120-E642-B70B-D6AE169E7C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9425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Connecteur droit 84"/>
          <p:cNvCxnSpPr/>
          <p:nvPr/>
        </p:nvCxnSpPr>
        <p:spPr>
          <a:xfrm flipV="1">
            <a:off x="555642" y="1893827"/>
            <a:ext cx="0" cy="612362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90717" y="47838"/>
            <a:ext cx="8961933" cy="666596"/>
          </a:xfrm>
        </p:spPr>
        <p:txBody>
          <a:bodyPr>
            <a:normAutofit/>
          </a:bodyPr>
          <a:lstStyle/>
          <a:p>
            <a:r>
              <a:rPr lang="fr-FR" sz="2800" dirty="0" smtClean="0"/>
              <a:t>Prise en charge des préparations magistrales et officinales*</a:t>
            </a:r>
            <a:endParaRPr lang="fr-FR" sz="2800" dirty="0"/>
          </a:p>
        </p:txBody>
      </p:sp>
      <p:sp>
        <p:nvSpPr>
          <p:cNvPr id="6" name="Ellipse 5"/>
          <p:cNvSpPr/>
          <p:nvPr/>
        </p:nvSpPr>
        <p:spPr>
          <a:xfrm>
            <a:off x="1258700" y="680425"/>
            <a:ext cx="5817234" cy="952577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Engagement de la responsabilité du Médecin:</a:t>
            </a:r>
          </a:p>
          <a:p>
            <a:pPr algn="ctr"/>
            <a:r>
              <a:rPr lang="fr-FR" sz="1400" b="1" i="1" dirty="0" smtClean="0">
                <a:solidFill>
                  <a:schemeClr val="tx2"/>
                </a:solidFill>
              </a:rPr>
              <a:t>« prescription à but thérapeutique en l’absence de spécialités équivalentes disponibles »</a:t>
            </a:r>
            <a:endParaRPr lang="fr-FR" sz="1400" b="1" i="1" dirty="0">
              <a:solidFill>
                <a:schemeClr val="tx2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7579961" y="776816"/>
            <a:ext cx="811469" cy="759795"/>
          </a:xfrm>
          <a:prstGeom prst="ellipse">
            <a:avLst/>
          </a:prstGeom>
          <a:solidFill>
            <a:srgbClr val="FC0019"/>
          </a:solidFill>
          <a:ln>
            <a:solidFill>
              <a:srgbClr val="FC001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NON</a:t>
            </a:r>
            <a:endParaRPr lang="fr-FR" sz="1600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57569" y="2698981"/>
            <a:ext cx="1345803" cy="264227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200" b="1" dirty="0" smtClean="0">
                <a:solidFill>
                  <a:srgbClr val="000000"/>
                </a:solidFill>
              </a:rPr>
              <a:t>Préparation à visée thérapeutique, avec efficacité démontrée, en absence de produits équivalents et dont toutes les matières premières sont inscrites à la Pharmacopée</a:t>
            </a:r>
            <a:endParaRPr lang="fr-FR" sz="1200" b="1" dirty="0">
              <a:solidFill>
                <a:srgbClr val="000000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6389829" y="5450304"/>
            <a:ext cx="1304058" cy="52165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000000"/>
                </a:solidFill>
              </a:rPr>
              <a:t>Pas de prise en charge</a:t>
            </a:r>
            <a:endParaRPr lang="fr-FR" sz="1600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90717" y="1814459"/>
            <a:ext cx="1689604" cy="521650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000000"/>
                </a:solidFill>
              </a:rPr>
              <a:t>Prise en charge sous conditions</a:t>
            </a:r>
            <a:endParaRPr lang="fr-FR" sz="1600" dirty="0"/>
          </a:p>
        </p:txBody>
      </p:sp>
      <p:sp>
        <p:nvSpPr>
          <p:cNvPr id="7" name="Ellipse 6"/>
          <p:cNvSpPr/>
          <p:nvPr/>
        </p:nvSpPr>
        <p:spPr>
          <a:xfrm>
            <a:off x="204113" y="822177"/>
            <a:ext cx="714398" cy="669073"/>
          </a:xfrm>
          <a:prstGeom prst="ellipse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OUI</a:t>
            </a:r>
            <a:endParaRPr lang="fr-FR" sz="1600" dirty="0"/>
          </a:p>
        </p:txBody>
      </p:sp>
      <p:cxnSp>
        <p:nvCxnSpPr>
          <p:cNvPr id="38" name="Connecteur droit avec flèche 37"/>
          <p:cNvCxnSpPr>
            <a:stCxn id="6" idx="6"/>
            <a:endCxn id="8" idx="2"/>
          </p:cNvCxnSpPr>
          <p:nvPr/>
        </p:nvCxnSpPr>
        <p:spPr>
          <a:xfrm>
            <a:off x="7075934" y="1156714"/>
            <a:ext cx="504027" cy="0"/>
          </a:xfrm>
          <a:prstGeom prst="straightConnector1">
            <a:avLst/>
          </a:prstGeom>
          <a:ln>
            <a:solidFill>
              <a:srgbClr val="FC001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>
            <a:stCxn id="6" idx="2"/>
            <a:endCxn id="7" idx="6"/>
          </p:cNvCxnSpPr>
          <p:nvPr/>
        </p:nvCxnSpPr>
        <p:spPr>
          <a:xfrm flipH="1">
            <a:off x="918511" y="1156714"/>
            <a:ext cx="340189" cy="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stCxn id="7" idx="4"/>
          </p:cNvCxnSpPr>
          <p:nvPr/>
        </p:nvCxnSpPr>
        <p:spPr>
          <a:xfrm flipH="1">
            <a:off x="555642" y="1491250"/>
            <a:ext cx="5670" cy="276307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à coins arrondis 47"/>
          <p:cNvSpPr/>
          <p:nvPr/>
        </p:nvSpPr>
        <p:spPr>
          <a:xfrm>
            <a:off x="5672261" y="2698981"/>
            <a:ext cx="1345803" cy="2642272"/>
          </a:xfrm>
          <a:prstGeom prst="round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200" b="1" dirty="0" smtClean="0">
                <a:solidFill>
                  <a:srgbClr val="000000"/>
                </a:solidFill>
              </a:rPr>
              <a:t>Préparation à base de plantes </a:t>
            </a:r>
            <a:r>
              <a:rPr lang="fr-FR" sz="1200" dirty="0" smtClean="0">
                <a:solidFill>
                  <a:srgbClr val="000000"/>
                </a:solidFill>
              </a:rPr>
              <a:t>(poudre, extraits secs ..), à base d’oligo-éléments</a:t>
            </a:r>
          </a:p>
          <a:p>
            <a:endParaRPr lang="fr-FR" sz="1200" dirty="0" smtClean="0">
              <a:solidFill>
                <a:srgbClr val="000000"/>
              </a:solidFill>
            </a:endParaRPr>
          </a:p>
          <a:p>
            <a:r>
              <a:rPr lang="fr-FR" sz="1200" b="1" dirty="0" smtClean="0">
                <a:solidFill>
                  <a:srgbClr val="000000"/>
                </a:solidFill>
              </a:rPr>
              <a:t>Préparation à visée cosmétologique, diététique ou hygiène de </a:t>
            </a:r>
            <a:r>
              <a:rPr lang="fr-FR" sz="1200" dirty="0" smtClean="0">
                <a:solidFill>
                  <a:srgbClr val="000000"/>
                </a:solidFill>
              </a:rPr>
              <a:t>type DHEA, Bêta-carotène, créatine </a:t>
            </a:r>
            <a:r>
              <a:rPr lang="mr-IN" sz="1200" dirty="0" smtClean="0">
                <a:solidFill>
                  <a:srgbClr val="000000"/>
                </a:solidFill>
              </a:rPr>
              <a:t>…</a:t>
            </a:r>
            <a:endParaRPr lang="fr-FR" sz="1200" dirty="0">
              <a:solidFill>
                <a:srgbClr val="000000"/>
              </a:solidFill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7075935" y="2710324"/>
            <a:ext cx="2025564" cy="2642272"/>
          </a:xfrm>
          <a:prstGeom prst="round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200" b="1" dirty="0" smtClean="0">
                <a:solidFill>
                  <a:srgbClr val="000000"/>
                </a:solidFill>
              </a:rPr>
              <a:t>Préparation magistrale préparée en série et à l’avance</a:t>
            </a:r>
          </a:p>
          <a:p>
            <a:endParaRPr lang="fr-FR" sz="1200" b="1" dirty="0" smtClean="0">
              <a:solidFill>
                <a:srgbClr val="000000"/>
              </a:solidFill>
            </a:endParaRPr>
          </a:p>
          <a:p>
            <a:r>
              <a:rPr lang="fr-FR" sz="1200" b="1" dirty="0" smtClean="0">
                <a:solidFill>
                  <a:srgbClr val="000000"/>
                </a:solidFill>
              </a:rPr>
              <a:t>Autres:</a:t>
            </a:r>
            <a:r>
              <a:rPr lang="fr-FR" sz="1200" b="1" dirty="0">
                <a:solidFill>
                  <a:srgbClr val="000000"/>
                </a:solidFill>
              </a:rPr>
              <a:t> </a:t>
            </a:r>
            <a:r>
              <a:rPr lang="fr-FR" sz="1200" dirty="0" smtClean="0">
                <a:solidFill>
                  <a:srgbClr val="000000"/>
                </a:solidFill>
              </a:rPr>
              <a:t>Dilution de corticoïdes, associations corticoïdes antibiotiques ou antifongiques, préparations </a:t>
            </a:r>
            <a:r>
              <a:rPr lang="fr-FR" sz="1200" dirty="0" err="1" smtClean="0">
                <a:solidFill>
                  <a:srgbClr val="000000"/>
                </a:solidFill>
              </a:rPr>
              <a:t>kératolitiques</a:t>
            </a:r>
            <a:r>
              <a:rPr lang="fr-FR" sz="1200" dirty="0">
                <a:solidFill>
                  <a:srgbClr val="000000"/>
                </a:solidFill>
              </a:rPr>
              <a:t> </a:t>
            </a:r>
            <a:r>
              <a:rPr lang="fr-FR" sz="1200" dirty="0" smtClean="0">
                <a:solidFill>
                  <a:srgbClr val="000000"/>
                </a:solidFill>
              </a:rPr>
              <a:t>(</a:t>
            </a:r>
            <a:r>
              <a:rPr lang="fr-FR" sz="1200" dirty="0" err="1" smtClean="0">
                <a:solidFill>
                  <a:srgbClr val="000000"/>
                </a:solidFill>
              </a:rPr>
              <a:t>vérucides</a:t>
            </a:r>
            <a:r>
              <a:rPr lang="mr-IN" sz="1200" dirty="0" smtClean="0">
                <a:solidFill>
                  <a:srgbClr val="000000"/>
                </a:solidFill>
              </a:rPr>
              <a:t>…</a:t>
            </a:r>
            <a:r>
              <a:rPr lang="fr-FR" sz="1200" dirty="0" smtClean="0">
                <a:solidFill>
                  <a:srgbClr val="000000"/>
                </a:solidFill>
              </a:rPr>
              <a:t>)</a:t>
            </a:r>
          </a:p>
          <a:p>
            <a:r>
              <a:rPr lang="fr-FR" sz="1200" dirty="0" smtClean="0">
                <a:solidFill>
                  <a:srgbClr val="000000"/>
                </a:solidFill>
              </a:rPr>
              <a:t>Préparations hydratantes, émollientes, alcool modifié, gélules de placebo </a:t>
            </a:r>
          </a:p>
        </p:txBody>
      </p:sp>
      <p:sp>
        <p:nvSpPr>
          <p:cNvPr id="50" name="Rectangle à coins arrondis 49"/>
          <p:cNvSpPr/>
          <p:nvPr/>
        </p:nvSpPr>
        <p:spPr>
          <a:xfrm>
            <a:off x="1461242" y="2698981"/>
            <a:ext cx="1345803" cy="2642272"/>
          </a:xfrm>
          <a:prstGeom prst="roundRect">
            <a:avLst/>
          </a:prstGeom>
          <a:solidFill>
            <a:srgbClr val="FFFFFF"/>
          </a:solidFill>
          <a:ln w="19050" cmpd="sng"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200" b="1" dirty="0" smtClean="0">
                <a:solidFill>
                  <a:srgbClr val="000000"/>
                </a:solidFill>
              </a:rPr>
              <a:t>Préparations destinées </a:t>
            </a:r>
            <a:r>
              <a:rPr lang="fr-FR" sz="1200" b="1" dirty="0">
                <a:solidFill>
                  <a:srgbClr val="000000"/>
                </a:solidFill>
              </a:rPr>
              <a:t>à la pédiatrie et la gériatrie </a:t>
            </a:r>
            <a:r>
              <a:rPr lang="fr-FR" sz="1200" dirty="0">
                <a:solidFill>
                  <a:srgbClr val="000000"/>
                </a:solidFill>
              </a:rPr>
              <a:t>rendues nécessaires pour l’adaptation de posologie en l’absence d’alternatives thérapeutiques</a:t>
            </a:r>
          </a:p>
        </p:txBody>
      </p:sp>
      <p:sp>
        <p:nvSpPr>
          <p:cNvPr id="51" name="Rectangle à coins arrondis 50"/>
          <p:cNvSpPr/>
          <p:nvPr/>
        </p:nvSpPr>
        <p:spPr>
          <a:xfrm>
            <a:off x="2864915" y="2698981"/>
            <a:ext cx="1345803" cy="2642272"/>
          </a:xfrm>
          <a:prstGeom prst="roundRect">
            <a:avLst/>
          </a:prstGeom>
          <a:solidFill>
            <a:srgbClr val="FFFFFF"/>
          </a:solidFill>
          <a:ln w="19050" cmpd="sng"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200" b="1" dirty="0">
                <a:solidFill>
                  <a:srgbClr val="000000"/>
                </a:solidFill>
              </a:rPr>
              <a:t>Préparations dermatologiques pour maladies spécifiques, </a:t>
            </a:r>
            <a:r>
              <a:rPr lang="fr-FR" sz="1200" dirty="0">
                <a:solidFill>
                  <a:srgbClr val="000000"/>
                </a:solidFill>
              </a:rPr>
              <a:t>rares, orphelines, génétiques à expression cutanée, chroniques graves</a:t>
            </a:r>
          </a:p>
        </p:txBody>
      </p:sp>
      <p:sp>
        <p:nvSpPr>
          <p:cNvPr id="54" name="Rectangle à coins arrondis 53"/>
          <p:cNvSpPr/>
          <p:nvPr/>
        </p:nvSpPr>
        <p:spPr>
          <a:xfrm>
            <a:off x="4268588" y="2698981"/>
            <a:ext cx="1345803" cy="2642272"/>
          </a:xfrm>
          <a:prstGeom prst="roundRect">
            <a:avLst/>
          </a:prstGeom>
          <a:solidFill>
            <a:srgbClr val="FFFFFF"/>
          </a:solidFill>
          <a:ln w="19050" cmpd="sng"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200" b="1" dirty="0">
                <a:solidFill>
                  <a:srgbClr val="000000"/>
                </a:solidFill>
              </a:rPr>
              <a:t>Préparations pour pathologies rénales, maladies rares, orphelines, préparations oncologiques bain de bouche</a:t>
            </a:r>
          </a:p>
        </p:txBody>
      </p:sp>
      <p:sp>
        <p:nvSpPr>
          <p:cNvPr id="56" name="Rectangle à coins arrondis 55"/>
          <p:cNvSpPr/>
          <p:nvPr/>
        </p:nvSpPr>
        <p:spPr>
          <a:xfrm>
            <a:off x="2840512" y="5454649"/>
            <a:ext cx="1345803" cy="1335311"/>
          </a:xfrm>
          <a:prstGeom prst="roundRect">
            <a:avLst/>
          </a:prstGeom>
          <a:solidFill>
            <a:srgbClr val="FFFFFF"/>
          </a:solidFill>
          <a:ln w="19050" cmpd="sng"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100" dirty="0" smtClean="0">
                <a:solidFill>
                  <a:srgbClr val="000000"/>
                </a:solidFill>
              </a:rPr>
              <a:t>Urée, </a:t>
            </a:r>
            <a:r>
              <a:rPr lang="fr-FR" sz="1100" dirty="0" err="1" smtClean="0">
                <a:solidFill>
                  <a:srgbClr val="000000"/>
                </a:solidFill>
              </a:rPr>
              <a:t>NaCL</a:t>
            </a:r>
            <a:r>
              <a:rPr lang="fr-FR" sz="1100" dirty="0" smtClean="0">
                <a:solidFill>
                  <a:srgbClr val="000000"/>
                </a:solidFill>
              </a:rPr>
              <a:t>, Acides-Lactique/ benzoïque / Salicylique, coaltar, ichtyol, cérat Galien, cold </a:t>
            </a:r>
            <a:r>
              <a:rPr lang="fr-FR" sz="1100" dirty="0" err="1" smtClean="0">
                <a:solidFill>
                  <a:srgbClr val="000000"/>
                </a:solidFill>
              </a:rPr>
              <a:t>cream</a:t>
            </a:r>
            <a:r>
              <a:rPr lang="fr-FR" sz="1100" dirty="0" smtClean="0">
                <a:solidFill>
                  <a:srgbClr val="000000"/>
                </a:solidFill>
              </a:rPr>
              <a:t>, glycérolé d’amidon ... </a:t>
            </a:r>
            <a:endParaRPr lang="fr-FR" sz="1100" dirty="0">
              <a:solidFill>
                <a:srgbClr val="000000"/>
              </a:solidFill>
            </a:endParaRPr>
          </a:p>
        </p:txBody>
      </p:sp>
      <p:sp>
        <p:nvSpPr>
          <p:cNvPr id="57" name="Rectangle à coins arrondis 56"/>
          <p:cNvSpPr/>
          <p:nvPr/>
        </p:nvSpPr>
        <p:spPr>
          <a:xfrm>
            <a:off x="4242765" y="5454649"/>
            <a:ext cx="1345803" cy="1335311"/>
          </a:xfrm>
          <a:prstGeom prst="roundRect">
            <a:avLst/>
          </a:prstGeom>
          <a:solidFill>
            <a:srgbClr val="FFFFFF"/>
          </a:solidFill>
          <a:ln w="19050" cmpd="sng"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100" dirty="0" smtClean="0">
                <a:solidFill>
                  <a:srgbClr val="000000"/>
                </a:solidFill>
              </a:rPr>
              <a:t>Béta carotène, bicarbonate de Na, Chlorure de Na, Carbonate de Ca, association </a:t>
            </a:r>
            <a:r>
              <a:rPr lang="fr-FR" sz="1100" dirty="0" err="1" smtClean="0">
                <a:solidFill>
                  <a:srgbClr val="000000"/>
                </a:solidFill>
              </a:rPr>
              <a:t>anti-fongiques</a:t>
            </a:r>
            <a:r>
              <a:rPr lang="fr-FR" sz="1100" dirty="0" smtClean="0">
                <a:solidFill>
                  <a:srgbClr val="000000"/>
                </a:solidFill>
              </a:rPr>
              <a:t> bain de bouche bicarbonate de NA</a:t>
            </a:r>
            <a:endParaRPr lang="fr-FR" sz="1100" dirty="0">
              <a:solidFill>
                <a:srgbClr val="000000"/>
              </a:solidFill>
            </a:endParaRPr>
          </a:p>
        </p:txBody>
      </p:sp>
      <p:sp>
        <p:nvSpPr>
          <p:cNvPr id="62" name="Rectangle à coins arrondis 61"/>
          <p:cNvSpPr/>
          <p:nvPr/>
        </p:nvSpPr>
        <p:spPr>
          <a:xfrm>
            <a:off x="6927932" y="1372177"/>
            <a:ext cx="1304058" cy="52165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000000"/>
                </a:solidFill>
              </a:rPr>
              <a:t>Pas de prise en charge</a:t>
            </a:r>
            <a:endParaRPr lang="fr-FR" sz="1600" dirty="0"/>
          </a:p>
        </p:txBody>
      </p:sp>
      <p:cxnSp>
        <p:nvCxnSpPr>
          <p:cNvPr id="70" name="Connecteur droit 69"/>
          <p:cNvCxnSpPr/>
          <p:nvPr/>
        </p:nvCxnSpPr>
        <p:spPr>
          <a:xfrm>
            <a:off x="555642" y="2506189"/>
            <a:ext cx="4808006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avec flèche 71"/>
          <p:cNvCxnSpPr/>
          <p:nvPr/>
        </p:nvCxnSpPr>
        <p:spPr>
          <a:xfrm>
            <a:off x="6064836" y="2506189"/>
            <a:ext cx="2326594" cy="0"/>
          </a:xfrm>
          <a:prstGeom prst="straightConnector1">
            <a:avLst/>
          </a:prstGeom>
          <a:ln>
            <a:solidFill>
              <a:srgbClr val="FC001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88"/>
          <p:cNvCxnSpPr/>
          <p:nvPr/>
        </p:nvCxnSpPr>
        <p:spPr>
          <a:xfrm flipH="1">
            <a:off x="5363648" y="2506189"/>
            <a:ext cx="688974" cy="0"/>
          </a:xfrm>
          <a:prstGeom prst="line">
            <a:avLst/>
          </a:prstGeom>
          <a:ln>
            <a:solidFill>
              <a:srgbClr val="FC0019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5847746" y="6359073"/>
            <a:ext cx="19941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*Adapté depuis la circulaire 58-2008. MAJ 12 2017</a:t>
            </a:r>
            <a:endParaRPr lang="fr-FR" sz="1100" dirty="0"/>
          </a:p>
        </p:txBody>
      </p:sp>
      <p:sp>
        <p:nvSpPr>
          <p:cNvPr id="26" name="Rectangle à coins arrondis 25"/>
          <p:cNvSpPr/>
          <p:nvPr/>
        </p:nvSpPr>
        <p:spPr>
          <a:xfrm>
            <a:off x="1461242" y="5452804"/>
            <a:ext cx="1345803" cy="906269"/>
          </a:xfrm>
          <a:prstGeom prst="roundRect">
            <a:avLst/>
          </a:prstGeom>
          <a:solidFill>
            <a:srgbClr val="FFFFFF"/>
          </a:solidFill>
          <a:ln w="19050" cmpd="sng"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100" dirty="0" smtClean="0">
                <a:solidFill>
                  <a:srgbClr val="000000"/>
                </a:solidFill>
              </a:rPr>
              <a:t>Antiépileptique</a:t>
            </a:r>
            <a:r>
              <a:rPr lang="fr-FR" sz="1100" dirty="0" smtClean="0">
                <a:solidFill>
                  <a:srgbClr val="000000"/>
                </a:solidFill>
              </a:rPr>
              <a:t> Topiramate, antirejet Tacrolimus </a:t>
            </a:r>
            <a:r>
              <a:rPr lang="mr-IN" sz="1100" dirty="0" smtClean="0">
                <a:solidFill>
                  <a:srgbClr val="000000"/>
                </a:solidFill>
              </a:rPr>
              <a:t>…</a:t>
            </a:r>
            <a:endParaRPr lang="fr-FR" sz="1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467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253</Words>
  <Application>Microsoft Macintosh PowerPoint</Application>
  <PresentationFormat>Présentation à l'écran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Prise en charge des préparations magistrales et officinales*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Préparations magistrales et officinales</dc:title>
  <dc:creator>admin</dc:creator>
  <cp:lastModifiedBy>admin</cp:lastModifiedBy>
  <cp:revision>15</cp:revision>
  <dcterms:created xsi:type="dcterms:W3CDTF">2018-03-19T16:48:28Z</dcterms:created>
  <dcterms:modified xsi:type="dcterms:W3CDTF">2019-10-22T09:29:47Z</dcterms:modified>
</cp:coreProperties>
</file>