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34"/>
  </p:notesMasterIdLst>
  <p:handoutMasterIdLst>
    <p:handoutMasterId r:id="rId35"/>
  </p:handoutMasterIdLst>
  <p:sldIdLst>
    <p:sldId id="454" r:id="rId2"/>
    <p:sldId id="607" r:id="rId3"/>
    <p:sldId id="611" r:id="rId4"/>
    <p:sldId id="555" r:id="rId5"/>
    <p:sldId id="567" r:id="rId6"/>
    <p:sldId id="570" r:id="rId7"/>
    <p:sldId id="571" r:id="rId8"/>
    <p:sldId id="578" r:id="rId9"/>
    <p:sldId id="581" r:id="rId10"/>
    <p:sldId id="591" r:id="rId11"/>
    <p:sldId id="572" r:id="rId12"/>
    <p:sldId id="600" r:id="rId13"/>
    <p:sldId id="601" r:id="rId14"/>
    <p:sldId id="602" r:id="rId15"/>
    <p:sldId id="592" r:id="rId16"/>
    <p:sldId id="609" r:id="rId17"/>
    <p:sldId id="610" r:id="rId18"/>
    <p:sldId id="593" r:id="rId19"/>
    <p:sldId id="594" r:id="rId20"/>
    <p:sldId id="557" r:id="rId21"/>
    <p:sldId id="616" r:id="rId22"/>
    <p:sldId id="615" r:id="rId23"/>
    <p:sldId id="617" r:id="rId24"/>
    <p:sldId id="618" r:id="rId25"/>
    <p:sldId id="619" r:id="rId26"/>
    <p:sldId id="599" r:id="rId27"/>
    <p:sldId id="620" r:id="rId28"/>
    <p:sldId id="621" r:id="rId29"/>
    <p:sldId id="622" r:id="rId30"/>
    <p:sldId id="582" r:id="rId31"/>
    <p:sldId id="623" r:id="rId32"/>
    <p:sldId id="624" r:id="rId33"/>
  </p:sldIdLst>
  <p:sldSz cx="9144000" cy="5143500" type="screen16x9"/>
  <p:notesSz cx="7099300" cy="10234613"/>
  <p:defaultTextStyle>
    <a:defPPr>
      <a:defRPr lang="fr-F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F"/>
    <a:srgbClr val="000091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1" autoAdjust="0"/>
    <p:restoredTop sz="94660" autoAdjust="0"/>
  </p:normalViewPr>
  <p:slideViewPr>
    <p:cSldViewPr showGuides="1">
      <p:cViewPr>
        <p:scale>
          <a:sx n="98" d="100"/>
          <a:sy n="98" d="100"/>
        </p:scale>
        <p:origin x="-1878" y="-106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43E10-EB72-4A66-A680-3B7C7F1A7336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1125D0A-4FA3-4D8A-A949-79C442F9F0F3}">
      <dgm:prSet phldrT="[Texte]"/>
      <dgm:spPr/>
      <dgm:t>
        <a:bodyPr/>
        <a:lstStyle/>
        <a:p>
          <a:r>
            <a:rPr lang="fr-FR" dirty="0" smtClean="0"/>
            <a:t>Les patients</a:t>
          </a:r>
          <a:endParaRPr lang="fr-FR" dirty="0"/>
        </a:p>
      </dgm:t>
    </dgm:pt>
    <dgm:pt modelId="{DB40BBB1-7529-4707-AE47-45FE40FC5DEA}" type="parTrans" cxnId="{AD2FE83D-F4C7-4DD7-BBAD-0219381C8CB6}">
      <dgm:prSet/>
      <dgm:spPr/>
      <dgm:t>
        <a:bodyPr/>
        <a:lstStyle/>
        <a:p>
          <a:endParaRPr lang="fr-FR"/>
        </a:p>
      </dgm:t>
    </dgm:pt>
    <dgm:pt modelId="{5ABE093C-4310-4DA5-9B1D-CB7B032241C3}" type="sibTrans" cxnId="{AD2FE83D-F4C7-4DD7-BBAD-0219381C8CB6}">
      <dgm:prSet/>
      <dgm:spPr/>
      <dgm:t>
        <a:bodyPr/>
        <a:lstStyle/>
        <a:p>
          <a:endParaRPr lang="fr-FR"/>
        </a:p>
      </dgm:t>
    </dgm:pt>
    <dgm:pt modelId="{661AB439-CD01-4D4E-A8D5-FF19E5789DEC}">
      <dgm:prSet phldrT="[Texte]"/>
      <dgm:spPr/>
      <dgm:t>
        <a:bodyPr/>
        <a:lstStyle/>
        <a:p>
          <a:r>
            <a:rPr lang="fr-FR" dirty="0" smtClean="0"/>
            <a:t>Les professionnels de santé</a:t>
          </a:r>
          <a:endParaRPr lang="fr-FR" dirty="0"/>
        </a:p>
      </dgm:t>
    </dgm:pt>
    <dgm:pt modelId="{25911021-D4B8-4458-8E99-EC12B97AC20A}" type="parTrans" cxnId="{6E035B31-86A6-493A-8E72-97E92FC01A4D}">
      <dgm:prSet/>
      <dgm:spPr/>
      <dgm:t>
        <a:bodyPr/>
        <a:lstStyle/>
        <a:p>
          <a:endParaRPr lang="fr-FR"/>
        </a:p>
      </dgm:t>
    </dgm:pt>
    <dgm:pt modelId="{EA827F98-F898-445F-B08C-8EE21703BA7B}" type="sibTrans" cxnId="{6E035B31-86A6-493A-8E72-97E92FC01A4D}">
      <dgm:prSet/>
      <dgm:spPr/>
      <dgm:t>
        <a:bodyPr/>
        <a:lstStyle/>
        <a:p>
          <a:endParaRPr lang="fr-FR"/>
        </a:p>
      </dgm:t>
    </dgm:pt>
    <dgm:pt modelId="{9802BC59-7D64-40F4-95D2-B0F15897EC78}">
      <dgm:prSet phldrT="[Texte]"/>
      <dgm:spPr/>
      <dgm:t>
        <a:bodyPr/>
        <a:lstStyle/>
        <a:p>
          <a:r>
            <a:rPr lang="fr-FR" dirty="0" smtClean="0"/>
            <a:t>Le titulaire de l’AMM</a:t>
          </a:r>
          <a:endParaRPr lang="fr-FR" dirty="0"/>
        </a:p>
      </dgm:t>
    </dgm:pt>
    <dgm:pt modelId="{2EE7E476-C93D-4E98-BB53-10E79D3A6A14}" type="parTrans" cxnId="{833FA036-369B-4488-8CEA-AC5D20A6AF28}">
      <dgm:prSet/>
      <dgm:spPr/>
      <dgm:t>
        <a:bodyPr/>
        <a:lstStyle/>
        <a:p>
          <a:endParaRPr lang="fr-FR"/>
        </a:p>
      </dgm:t>
    </dgm:pt>
    <dgm:pt modelId="{9C1EF73E-EEDE-4899-8C6E-57FC08D95EE4}" type="sibTrans" cxnId="{833FA036-369B-4488-8CEA-AC5D20A6AF28}">
      <dgm:prSet/>
      <dgm:spPr/>
      <dgm:t>
        <a:bodyPr/>
        <a:lstStyle/>
        <a:p>
          <a:endParaRPr lang="fr-FR"/>
        </a:p>
      </dgm:t>
    </dgm:pt>
    <dgm:pt modelId="{F18AF103-CDCE-4F1C-BDB4-72CFA8DB5833}">
      <dgm:prSet phldrT="[Texte]"/>
      <dgm:spPr/>
      <dgm:t>
        <a:bodyPr/>
        <a:lstStyle/>
        <a:p>
          <a:r>
            <a:rPr lang="fr-FR" dirty="0" smtClean="0"/>
            <a:t>Les agences de régulation du médicament</a:t>
          </a:r>
          <a:endParaRPr lang="fr-FR" dirty="0"/>
        </a:p>
      </dgm:t>
    </dgm:pt>
    <dgm:pt modelId="{6A10A66E-D831-4C2F-9C23-2EAE4F776845}" type="parTrans" cxnId="{219E1147-175D-4CF5-9AEF-64B5C602B13E}">
      <dgm:prSet/>
      <dgm:spPr/>
      <dgm:t>
        <a:bodyPr/>
        <a:lstStyle/>
        <a:p>
          <a:endParaRPr lang="fr-FR"/>
        </a:p>
      </dgm:t>
    </dgm:pt>
    <dgm:pt modelId="{E3D51260-2AB2-4A4C-9EA0-53483A65F35B}" type="sibTrans" cxnId="{219E1147-175D-4CF5-9AEF-64B5C602B13E}">
      <dgm:prSet/>
      <dgm:spPr/>
      <dgm:t>
        <a:bodyPr/>
        <a:lstStyle/>
        <a:p>
          <a:endParaRPr lang="fr-FR"/>
        </a:p>
      </dgm:t>
    </dgm:pt>
    <dgm:pt modelId="{6125C145-4B94-4C1B-AB28-DF9DABB5ADF4}">
      <dgm:prSet phldrT="[Texte]"/>
      <dgm:spPr/>
      <dgm:t>
        <a:bodyPr/>
        <a:lstStyle/>
        <a:p>
          <a:r>
            <a:rPr lang="fr-FR" dirty="0" smtClean="0"/>
            <a:t>Les systèmes de santé nationaux</a:t>
          </a:r>
          <a:endParaRPr lang="fr-FR" dirty="0"/>
        </a:p>
      </dgm:t>
    </dgm:pt>
    <dgm:pt modelId="{549CFD98-B9FD-4E70-8A76-7323E539C024}" type="parTrans" cxnId="{7B159B54-7270-4BC7-A0B6-44DAD4826C66}">
      <dgm:prSet/>
      <dgm:spPr/>
      <dgm:t>
        <a:bodyPr/>
        <a:lstStyle/>
        <a:p>
          <a:endParaRPr lang="fr-FR"/>
        </a:p>
      </dgm:t>
    </dgm:pt>
    <dgm:pt modelId="{80429BC9-8393-4864-B641-2FA436751196}" type="sibTrans" cxnId="{7B159B54-7270-4BC7-A0B6-44DAD4826C66}">
      <dgm:prSet/>
      <dgm:spPr/>
      <dgm:t>
        <a:bodyPr/>
        <a:lstStyle/>
        <a:p>
          <a:endParaRPr lang="fr-FR"/>
        </a:p>
      </dgm:t>
    </dgm:pt>
    <dgm:pt modelId="{502B39A0-B5EB-4292-BEAA-1B58C78CEEB6}" type="pres">
      <dgm:prSet presAssocID="{0C643E10-EB72-4A66-A680-3B7C7F1A73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8EAB988-6916-429B-AF55-C046F0529213}" type="pres">
      <dgm:prSet presAssocID="{41125D0A-4FA3-4D8A-A949-79C442F9F0F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9A763D-2F4E-4783-B334-696F6FD8A400}" type="pres">
      <dgm:prSet presAssocID="{41125D0A-4FA3-4D8A-A949-79C442F9F0F3}" presName="spNode" presStyleCnt="0"/>
      <dgm:spPr/>
    </dgm:pt>
    <dgm:pt modelId="{5B70E449-6FB1-43FC-BFDD-CD6FD391D877}" type="pres">
      <dgm:prSet presAssocID="{5ABE093C-4310-4DA5-9B1D-CB7B032241C3}" presName="sibTrans" presStyleLbl="sibTrans1D1" presStyleIdx="0" presStyleCnt="5"/>
      <dgm:spPr/>
      <dgm:t>
        <a:bodyPr/>
        <a:lstStyle/>
        <a:p>
          <a:endParaRPr lang="fr-FR"/>
        </a:p>
      </dgm:t>
    </dgm:pt>
    <dgm:pt modelId="{21C8153C-8EB0-4E40-AA86-F8FCD78D6ACA}" type="pres">
      <dgm:prSet presAssocID="{661AB439-CD01-4D4E-A8D5-FF19E5789D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A939E5-C0FF-4E0F-9517-B598007F0D96}" type="pres">
      <dgm:prSet presAssocID="{661AB439-CD01-4D4E-A8D5-FF19E5789DEC}" presName="spNode" presStyleCnt="0"/>
      <dgm:spPr/>
    </dgm:pt>
    <dgm:pt modelId="{C6BB0729-91BB-4FAC-9EB1-CA6BFBC3B3A1}" type="pres">
      <dgm:prSet presAssocID="{EA827F98-F898-445F-B08C-8EE21703BA7B}" presName="sibTrans" presStyleLbl="sibTrans1D1" presStyleIdx="1" presStyleCnt="5"/>
      <dgm:spPr/>
      <dgm:t>
        <a:bodyPr/>
        <a:lstStyle/>
        <a:p>
          <a:endParaRPr lang="fr-FR"/>
        </a:p>
      </dgm:t>
    </dgm:pt>
    <dgm:pt modelId="{267AF8AF-3B99-4B83-8A3B-FB5A91CD95D5}" type="pres">
      <dgm:prSet presAssocID="{9802BC59-7D64-40F4-95D2-B0F15897EC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871B15-38AD-4AF9-94C5-F06DDBEB6375}" type="pres">
      <dgm:prSet presAssocID="{9802BC59-7D64-40F4-95D2-B0F15897EC78}" presName="spNode" presStyleCnt="0"/>
      <dgm:spPr/>
    </dgm:pt>
    <dgm:pt modelId="{F0CDE776-4A70-4587-9056-5E3AF8BEE934}" type="pres">
      <dgm:prSet presAssocID="{9C1EF73E-EEDE-4899-8C6E-57FC08D95EE4}" presName="sibTrans" presStyleLbl="sibTrans1D1" presStyleIdx="2" presStyleCnt="5"/>
      <dgm:spPr/>
      <dgm:t>
        <a:bodyPr/>
        <a:lstStyle/>
        <a:p>
          <a:endParaRPr lang="fr-FR"/>
        </a:p>
      </dgm:t>
    </dgm:pt>
    <dgm:pt modelId="{6A232516-9F5A-44CB-AAE7-420AE9869A4C}" type="pres">
      <dgm:prSet presAssocID="{F18AF103-CDCE-4F1C-BDB4-72CFA8DB58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D05EB1-D6C0-4755-AF02-29A9E8FAB0AE}" type="pres">
      <dgm:prSet presAssocID="{F18AF103-CDCE-4F1C-BDB4-72CFA8DB5833}" presName="spNode" presStyleCnt="0"/>
      <dgm:spPr/>
    </dgm:pt>
    <dgm:pt modelId="{9BEF42CC-F69E-4B6E-A1EB-4AFA821C318B}" type="pres">
      <dgm:prSet presAssocID="{E3D51260-2AB2-4A4C-9EA0-53483A65F35B}" presName="sibTrans" presStyleLbl="sibTrans1D1" presStyleIdx="3" presStyleCnt="5"/>
      <dgm:spPr/>
      <dgm:t>
        <a:bodyPr/>
        <a:lstStyle/>
        <a:p>
          <a:endParaRPr lang="fr-FR"/>
        </a:p>
      </dgm:t>
    </dgm:pt>
    <dgm:pt modelId="{291AB3FF-5FEE-4564-94B9-43DE10B487FE}" type="pres">
      <dgm:prSet presAssocID="{6125C145-4B94-4C1B-AB28-DF9DABB5AD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4C707-2C2D-4030-9145-4480BF2A82B4}" type="pres">
      <dgm:prSet presAssocID="{6125C145-4B94-4C1B-AB28-DF9DABB5ADF4}" presName="spNode" presStyleCnt="0"/>
      <dgm:spPr/>
    </dgm:pt>
    <dgm:pt modelId="{CE9CE565-4D54-4FA0-818C-973676BB73EE}" type="pres">
      <dgm:prSet presAssocID="{80429BC9-8393-4864-B641-2FA436751196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F852D745-1D13-427D-BFBE-FBCE4887790D}" type="presOf" srcId="{80429BC9-8393-4864-B641-2FA436751196}" destId="{CE9CE565-4D54-4FA0-818C-973676BB73EE}" srcOrd="0" destOrd="0" presId="urn:microsoft.com/office/officeart/2005/8/layout/cycle6"/>
    <dgm:cxn modelId="{833FA036-369B-4488-8CEA-AC5D20A6AF28}" srcId="{0C643E10-EB72-4A66-A680-3B7C7F1A7336}" destId="{9802BC59-7D64-40F4-95D2-B0F15897EC78}" srcOrd="2" destOrd="0" parTransId="{2EE7E476-C93D-4E98-BB53-10E79D3A6A14}" sibTransId="{9C1EF73E-EEDE-4899-8C6E-57FC08D95EE4}"/>
    <dgm:cxn modelId="{F9E1541B-888B-44C6-8A90-C74F6CC437DB}" type="presOf" srcId="{41125D0A-4FA3-4D8A-A949-79C442F9F0F3}" destId="{28EAB988-6916-429B-AF55-C046F0529213}" srcOrd="0" destOrd="0" presId="urn:microsoft.com/office/officeart/2005/8/layout/cycle6"/>
    <dgm:cxn modelId="{CE0693D4-FAB6-4305-84BF-61002F423ED9}" type="presOf" srcId="{5ABE093C-4310-4DA5-9B1D-CB7B032241C3}" destId="{5B70E449-6FB1-43FC-BFDD-CD6FD391D877}" srcOrd="0" destOrd="0" presId="urn:microsoft.com/office/officeart/2005/8/layout/cycle6"/>
    <dgm:cxn modelId="{21E90706-2FDB-4081-9968-37ADD2953D90}" type="presOf" srcId="{9802BC59-7D64-40F4-95D2-B0F15897EC78}" destId="{267AF8AF-3B99-4B83-8A3B-FB5A91CD95D5}" srcOrd="0" destOrd="0" presId="urn:microsoft.com/office/officeart/2005/8/layout/cycle6"/>
    <dgm:cxn modelId="{219E1147-175D-4CF5-9AEF-64B5C602B13E}" srcId="{0C643E10-EB72-4A66-A680-3B7C7F1A7336}" destId="{F18AF103-CDCE-4F1C-BDB4-72CFA8DB5833}" srcOrd="3" destOrd="0" parTransId="{6A10A66E-D831-4C2F-9C23-2EAE4F776845}" sibTransId="{E3D51260-2AB2-4A4C-9EA0-53483A65F35B}"/>
    <dgm:cxn modelId="{B0AAD60D-AE02-47A7-93BC-3DF7D211A882}" type="presOf" srcId="{F18AF103-CDCE-4F1C-BDB4-72CFA8DB5833}" destId="{6A232516-9F5A-44CB-AAE7-420AE9869A4C}" srcOrd="0" destOrd="0" presId="urn:microsoft.com/office/officeart/2005/8/layout/cycle6"/>
    <dgm:cxn modelId="{C0D9F036-C002-4DD8-AC11-D7497618DA54}" type="presOf" srcId="{E3D51260-2AB2-4A4C-9EA0-53483A65F35B}" destId="{9BEF42CC-F69E-4B6E-A1EB-4AFA821C318B}" srcOrd="0" destOrd="0" presId="urn:microsoft.com/office/officeart/2005/8/layout/cycle6"/>
    <dgm:cxn modelId="{2B39C848-CA17-495A-A089-89A3975EA41A}" type="presOf" srcId="{EA827F98-F898-445F-B08C-8EE21703BA7B}" destId="{C6BB0729-91BB-4FAC-9EB1-CA6BFBC3B3A1}" srcOrd="0" destOrd="0" presId="urn:microsoft.com/office/officeart/2005/8/layout/cycle6"/>
    <dgm:cxn modelId="{6E035B31-86A6-493A-8E72-97E92FC01A4D}" srcId="{0C643E10-EB72-4A66-A680-3B7C7F1A7336}" destId="{661AB439-CD01-4D4E-A8D5-FF19E5789DEC}" srcOrd="1" destOrd="0" parTransId="{25911021-D4B8-4458-8E99-EC12B97AC20A}" sibTransId="{EA827F98-F898-445F-B08C-8EE21703BA7B}"/>
    <dgm:cxn modelId="{7DA557F7-699E-4983-8542-CB5CCC386B2C}" type="presOf" srcId="{661AB439-CD01-4D4E-A8D5-FF19E5789DEC}" destId="{21C8153C-8EB0-4E40-AA86-F8FCD78D6ACA}" srcOrd="0" destOrd="0" presId="urn:microsoft.com/office/officeart/2005/8/layout/cycle6"/>
    <dgm:cxn modelId="{7B159B54-7270-4BC7-A0B6-44DAD4826C66}" srcId="{0C643E10-EB72-4A66-A680-3B7C7F1A7336}" destId="{6125C145-4B94-4C1B-AB28-DF9DABB5ADF4}" srcOrd="4" destOrd="0" parTransId="{549CFD98-B9FD-4E70-8A76-7323E539C024}" sibTransId="{80429BC9-8393-4864-B641-2FA436751196}"/>
    <dgm:cxn modelId="{AD2FE83D-F4C7-4DD7-BBAD-0219381C8CB6}" srcId="{0C643E10-EB72-4A66-A680-3B7C7F1A7336}" destId="{41125D0A-4FA3-4D8A-A949-79C442F9F0F3}" srcOrd="0" destOrd="0" parTransId="{DB40BBB1-7529-4707-AE47-45FE40FC5DEA}" sibTransId="{5ABE093C-4310-4DA5-9B1D-CB7B032241C3}"/>
    <dgm:cxn modelId="{20F39DC2-55A5-4FAD-8D9C-98F7AF5335F2}" type="presOf" srcId="{6125C145-4B94-4C1B-AB28-DF9DABB5ADF4}" destId="{291AB3FF-5FEE-4564-94B9-43DE10B487FE}" srcOrd="0" destOrd="0" presId="urn:microsoft.com/office/officeart/2005/8/layout/cycle6"/>
    <dgm:cxn modelId="{60F5C90C-3226-4649-930B-44754E8D4F71}" type="presOf" srcId="{9C1EF73E-EEDE-4899-8C6E-57FC08D95EE4}" destId="{F0CDE776-4A70-4587-9056-5E3AF8BEE934}" srcOrd="0" destOrd="0" presId="urn:microsoft.com/office/officeart/2005/8/layout/cycle6"/>
    <dgm:cxn modelId="{44EBDFB0-B29F-49FF-9C26-0A1C30AAEED9}" type="presOf" srcId="{0C643E10-EB72-4A66-A680-3B7C7F1A7336}" destId="{502B39A0-B5EB-4292-BEAA-1B58C78CEEB6}" srcOrd="0" destOrd="0" presId="urn:microsoft.com/office/officeart/2005/8/layout/cycle6"/>
    <dgm:cxn modelId="{B0DDD118-AF22-4B6F-9CA6-D31E2568E5C9}" type="presParOf" srcId="{502B39A0-B5EB-4292-BEAA-1B58C78CEEB6}" destId="{28EAB988-6916-429B-AF55-C046F0529213}" srcOrd="0" destOrd="0" presId="urn:microsoft.com/office/officeart/2005/8/layout/cycle6"/>
    <dgm:cxn modelId="{A14A8CD2-02B3-4D7F-A2C9-37435B1CAFFF}" type="presParOf" srcId="{502B39A0-B5EB-4292-BEAA-1B58C78CEEB6}" destId="{D49A763D-2F4E-4783-B334-696F6FD8A400}" srcOrd="1" destOrd="0" presId="urn:microsoft.com/office/officeart/2005/8/layout/cycle6"/>
    <dgm:cxn modelId="{5EB4398D-4E77-4F94-BC14-4D577CACF2EF}" type="presParOf" srcId="{502B39A0-B5EB-4292-BEAA-1B58C78CEEB6}" destId="{5B70E449-6FB1-43FC-BFDD-CD6FD391D877}" srcOrd="2" destOrd="0" presId="urn:microsoft.com/office/officeart/2005/8/layout/cycle6"/>
    <dgm:cxn modelId="{E8F127DC-0DB9-4AAF-9012-1762149F3ECA}" type="presParOf" srcId="{502B39A0-B5EB-4292-BEAA-1B58C78CEEB6}" destId="{21C8153C-8EB0-4E40-AA86-F8FCD78D6ACA}" srcOrd="3" destOrd="0" presId="urn:microsoft.com/office/officeart/2005/8/layout/cycle6"/>
    <dgm:cxn modelId="{CDAE811D-61B3-406A-9367-C2EFB67F1E6B}" type="presParOf" srcId="{502B39A0-B5EB-4292-BEAA-1B58C78CEEB6}" destId="{2FA939E5-C0FF-4E0F-9517-B598007F0D96}" srcOrd="4" destOrd="0" presId="urn:microsoft.com/office/officeart/2005/8/layout/cycle6"/>
    <dgm:cxn modelId="{2D005B00-02C4-48F4-9591-EE414C2DFC67}" type="presParOf" srcId="{502B39A0-B5EB-4292-BEAA-1B58C78CEEB6}" destId="{C6BB0729-91BB-4FAC-9EB1-CA6BFBC3B3A1}" srcOrd="5" destOrd="0" presId="urn:microsoft.com/office/officeart/2005/8/layout/cycle6"/>
    <dgm:cxn modelId="{AB2A4A24-D2A7-46CB-A513-844462F8BCB4}" type="presParOf" srcId="{502B39A0-B5EB-4292-BEAA-1B58C78CEEB6}" destId="{267AF8AF-3B99-4B83-8A3B-FB5A91CD95D5}" srcOrd="6" destOrd="0" presId="urn:microsoft.com/office/officeart/2005/8/layout/cycle6"/>
    <dgm:cxn modelId="{CC9D8D9F-107D-460E-BF4A-A4F74A4F1C32}" type="presParOf" srcId="{502B39A0-B5EB-4292-BEAA-1B58C78CEEB6}" destId="{C5871B15-38AD-4AF9-94C5-F06DDBEB6375}" srcOrd="7" destOrd="0" presId="urn:microsoft.com/office/officeart/2005/8/layout/cycle6"/>
    <dgm:cxn modelId="{3F6DCE01-E67B-465D-985B-3E6A335A5406}" type="presParOf" srcId="{502B39A0-B5EB-4292-BEAA-1B58C78CEEB6}" destId="{F0CDE776-4A70-4587-9056-5E3AF8BEE934}" srcOrd="8" destOrd="0" presId="urn:microsoft.com/office/officeart/2005/8/layout/cycle6"/>
    <dgm:cxn modelId="{5C1CA8A7-0C6E-4C2A-A160-FC26D0065DD6}" type="presParOf" srcId="{502B39A0-B5EB-4292-BEAA-1B58C78CEEB6}" destId="{6A232516-9F5A-44CB-AAE7-420AE9869A4C}" srcOrd="9" destOrd="0" presId="urn:microsoft.com/office/officeart/2005/8/layout/cycle6"/>
    <dgm:cxn modelId="{CC0DADBE-E81B-486F-94EF-B7730333305C}" type="presParOf" srcId="{502B39A0-B5EB-4292-BEAA-1B58C78CEEB6}" destId="{6BD05EB1-D6C0-4755-AF02-29A9E8FAB0AE}" srcOrd="10" destOrd="0" presId="urn:microsoft.com/office/officeart/2005/8/layout/cycle6"/>
    <dgm:cxn modelId="{032AA4B1-DF7E-4DAB-8D40-D2E5582EF41C}" type="presParOf" srcId="{502B39A0-B5EB-4292-BEAA-1B58C78CEEB6}" destId="{9BEF42CC-F69E-4B6E-A1EB-4AFA821C318B}" srcOrd="11" destOrd="0" presId="urn:microsoft.com/office/officeart/2005/8/layout/cycle6"/>
    <dgm:cxn modelId="{6DE47688-87CB-429B-9F40-F6F0276B3314}" type="presParOf" srcId="{502B39A0-B5EB-4292-BEAA-1B58C78CEEB6}" destId="{291AB3FF-5FEE-4564-94B9-43DE10B487FE}" srcOrd="12" destOrd="0" presId="urn:microsoft.com/office/officeart/2005/8/layout/cycle6"/>
    <dgm:cxn modelId="{1488FCD1-8AF1-4322-9D7E-7855217E0F72}" type="presParOf" srcId="{502B39A0-B5EB-4292-BEAA-1B58C78CEEB6}" destId="{A034C707-2C2D-4030-9145-4480BF2A82B4}" srcOrd="13" destOrd="0" presId="urn:microsoft.com/office/officeart/2005/8/layout/cycle6"/>
    <dgm:cxn modelId="{763FEC83-3BD5-497A-A436-599BA0FCE6D6}" type="presParOf" srcId="{502B39A0-B5EB-4292-BEAA-1B58C78CEEB6}" destId="{CE9CE565-4D54-4FA0-818C-973676BB73E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AB988-6916-429B-AF55-C046F0529213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Les patients</a:t>
          </a:r>
          <a:endParaRPr lang="fr-FR" sz="1300" kern="1200" dirty="0"/>
        </a:p>
      </dsp:txBody>
      <dsp:txXfrm>
        <a:off x="2422865" y="44730"/>
        <a:ext cx="1250268" cy="783022"/>
      </dsp:txXfrm>
    </dsp:sp>
    <dsp:sp modelId="{5B70E449-6FB1-43FC-BFDD-CD6FD391D87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8153C-8EB0-4E40-AA86-F8FCD78D6ACA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Les professionnels de santé</a:t>
          </a:r>
          <a:endParaRPr lang="fr-FR" sz="1300" kern="1200" dirty="0"/>
        </a:p>
      </dsp:txBody>
      <dsp:txXfrm>
        <a:off x="4070661" y="1241923"/>
        <a:ext cx="1250268" cy="783022"/>
      </dsp:txXfrm>
    </dsp:sp>
    <dsp:sp modelId="{C6BB0729-91BB-4FAC-9EB1-CA6BFBC3B3A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AF8AF-3B99-4B83-8A3B-FB5A91CD95D5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Le titulaire de l’AMM</a:t>
          </a:r>
          <a:endParaRPr lang="fr-FR" sz="1300" kern="1200" dirty="0"/>
        </a:p>
      </dsp:txBody>
      <dsp:txXfrm>
        <a:off x="3441259" y="3179023"/>
        <a:ext cx="1250268" cy="783022"/>
      </dsp:txXfrm>
    </dsp:sp>
    <dsp:sp modelId="{F0CDE776-4A70-4587-9056-5E3AF8BEE93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32516-9F5A-44CB-AAE7-420AE9869A4C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Les agences de régulation du médicament</a:t>
          </a:r>
          <a:endParaRPr lang="fr-FR" sz="1300" kern="1200" dirty="0"/>
        </a:p>
      </dsp:txBody>
      <dsp:txXfrm>
        <a:off x="1404472" y="3179023"/>
        <a:ext cx="1250268" cy="783022"/>
      </dsp:txXfrm>
    </dsp:sp>
    <dsp:sp modelId="{9BEF42CC-F69E-4B6E-A1EB-4AFA821C318B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AB3FF-5FEE-4564-94B9-43DE10B487FE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Les systèmes de santé nationaux</a:t>
          </a:r>
          <a:endParaRPr lang="fr-FR" sz="1300" kern="1200" dirty="0"/>
        </a:p>
      </dsp:txBody>
      <dsp:txXfrm>
        <a:off x="775070" y="1241923"/>
        <a:ext cx="1250268" cy="783022"/>
      </dsp:txXfrm>
    </dsp:sp>
    <dsp:sp modelId="{CE9CE565-4D54-4FA0-818C-973676BB73E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40" y="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04D5FAD4-F61B-4A1A-BCB5-31F999EB7513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40" y="972185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3C22237A-A74A-4B56-8F0E-FF548075C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9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8" y="2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6" rIns="94752" bIns="4737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4752" tIns="47376" rIns="94752" bIns="47376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8" y="9721108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4.emf"/><Relationship Id="rId5" Type="http://schemas.openxmlformats.org/officeDocument/2006/relationships/tags" Target="../tags/tag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=""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9525" indent="8572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=""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=""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456856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=""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9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=""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25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=""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51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=""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7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=""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6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=""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5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=""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4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00C643F6-0E6A-4F40-BCCD-F79CBF4548CA}" type="datetime1">
              <a:rPr lang="fr-FR" cap="all" smtClean="0"/>
              <a:t>06/01/2021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11971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9"/>
            <a:ext cx="2520000" cy="288032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=""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=""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=""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=""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=""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=""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=""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=""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=""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=""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=""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=""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=""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5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73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=""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=""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=""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5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93317" y="349802"/>
            <a:ext cx="1938692" cy="11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79973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=""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06/01/2021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50"/>
            <a:ext cx="3240000" cy="447947"/>
          </a:xfrm>
        </p:spPr>
        <p:txBody>
          <a:bodyPr anchor="ctr" anchorCtr="0"/>
          <a:lstStyle>
            <a:lvl1pPr algn="l">
              <a:defRPr sz="110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61559" y="542034"/>
            <a:ext cx="2329060" cy="13816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BE3-FE38-4CE1-AFA8-A5D2BFB64D2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245-FE92-455E-9664-6D679E388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2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707655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682802"/>
            <a:ext cx="8424863" cy="539991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1"/>
            <a:ext cx="20574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3725" y="186432"/>
            <a:ext cx="585158" cy="3471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34" r:id="rId9"/>
    <p:sldLayoutId id="2147483835" r:id="rId10"/>
  </p:sldLayoutIdLst>
  <p:hf hdr="0"/>
  <p:txStyles>
    <p:titleStyle>
      <a:lvl1pPr marL="14288" indent="0" algn="l" defTabSz="914378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3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41" indent="-171446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37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32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27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indent="0" algn="l" defTabSz="91437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0.sv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3.png"/><Relationship Id="rId5" Type="http://schemas.openxmlformats.org/officeDocument/2006/relationships/tags" Target="../tags/tag27.xml"/><Relationship Id="rId15" Type="http://schemas.openxmlformats.org/officeDocument/2006/relationships/image" Target="../media/image22.svg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tags" Target="../tags/tag36.xml"/><Relationship Id="rId11" Type="http://schemas.openxmlformats.org/officeDocument/2006/relationships/image" Target="../media/image15.emf"/><Relationship Id="rId5" Type="http://schemas.openxmlformats.org/officeDocument/2006/relationships/tags" Target="../tags/tag3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0.xml"/><Relationship Id="rId7" Type="http://schemas.openxmlformats.org/officeDocument/2006/relationships/image" Target="../media/image8.emf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9.xml"/><Relationship Id="rId7" Type="http://schemas.openxmlformats.org/officeDocument/2006/relationships/oleObject" Target="../embeddings/oleObject2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3.xml"/><Relationship Id="rId7" Type="http://schemas.openxmlformats.org/officeDocument/2006/relationships/oleObject" Target="../embeddings/oleObject6.bin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7.xml"/><Relationship Id="rId7" Type="http://schemas.openxmlformats.org/officeDocument/2006/relationships/oleObject" Target="../embeddings/oleObject7.bin"/><Relationship Id="rId2" Type="http://schemas.openxmlformats.org/officeDocument/2006/relationships/tags" Target="../tags/tag46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1.xml"/><Relationship Id="rId7" Type="http://schemas.openxmlformats.org/officeDocument/2006/relationships/oleObject" Target="../embeddings/oleObject8.bin"/><Relationship Id="rId2" Type="http://schemas.openxmlformats.org/officeDocument/2006/relationships/tags" Target="../tags/tag50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5.xml"/><Relationship Id="rId7" Type="http://schemas.openxmlformats.org/officeDocument/2006/relationships/oleObject" Target="../embeddings/oleObject9.bin"/><Relationship Id="rId2" Type="http://schemas.openxmlformats.org/officeDocument/2006/relationships/tags" Target="../tags/tag54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7.xml"/><Relationship Id="rId10" Type="http://schemas.openxmlformats.org/officeDocument/2006/relationships/image" Target="../media/image19.png"/><Relationship Id="rId4" Type="http://schemas.openxmlformats.org/officeDocument/2006/relationships/tags" Target="../tags/tag56.xm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events/public-stakeholder-meeting-development-authorisation-safe-effective-covid-19-vaccines-e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as-sante.fr/jcms/p_3221237/fr/vaccins-covid-19-quelle-strategie-de-priorisation-a-l-initiation-de-la-campagne" TargetMode="External"/><Relationship Id="rId5" Type="http://schemas.openxmlformats.org/officeDocument/2006/relationships/hyperlink" Target="https://solidarites-sante.gouv.fr/soins-et-maladies/maladies/maladies-infectieuses/coronavirus/la-vaccination/article/la-strategie-vaccinale" TargetMode="External"/><Relationship Id="rId4" Type="http://schemas.openxmlformats.org/officeDocument/2006/relationships/hyperlink" Target="https://www.ansm.sante.fr/Dossiers/COVID-19-Vaccins/COVID-19-Les-vaccins/(offset)/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accination-info-service.fr/?xtor=SEC-40-GOO-%5bVaccination_G%C3%A9n%C3%A9rique%5d--S-%5bvaccination%5d&amp;gclid=EAIaIQobChMIkKCsjvXP7QIVAdPtCh3Gug03EAAYASAAEgJoXPD_Bw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erm.fr/information-en-sante/dossiers-information/coronavirus-sars-cov-et-mers-cov" TargetMode="External"/><Relationship Id="rId5" Type="http://schemas.openxmlformats.org/officeDocument/2006/relationships/hyperlink" Target="https://www.infectiologie.com/fr/actualites/vaccins-covid-19-toutes-les-reponses-a-vos-questions_-n.html" TargetMode="External"/><Relationship Id="rId4" Type="http://schemas.openxmlformats.org/officeDocument/2006/relationships/hyperlink" Target="https://sfpt-fr.org/faq-vacci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73369" y="4515966"/>
            <a:ext cx="6619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06/01/2021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12631" y="-1"/>
            <a:ext cx="4572000" cy="5143501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1171365"/>
            <a:ext cx="41252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 COVID</a:t>
            </a:r>
          </a:p>
          <a:p>
            <a:pPr algn="r"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05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Réunion  avec les </a:t>
            </a:r>
            <a:r>
              <a:rPr lang="fr-FR" sz="105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professionnels de santé de ville</a:t>
            </a:r>
            <a:endParaRPr lang="fr-FR" sz="105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05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janvier 2021</a:t>
            </a:r>
            <a:endParaRPr lang="fr-FR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9010"/>
            <a:ext cx="97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85742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487361" y="745296"/>
            <a:ext cx="144016" cy="1260000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2" y="2905296"/>
            <a:ext cx="144016" cy="1260000"/>
          </a:xfrm>
          <a:prstGeom prst="rect">
            <a:avLst/>
          </a:prstGeom>
          <a:solidFill>
            <a:srgbClr val="E1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2005296"/>
            <a:ext cx="144016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203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 PROJET VACCINATION COVID</a:t>
            </a:r>
            <a:endParaRPr lang="fr-F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3448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SURVEILLANCE RENFORCEE POUR LES VACCINS COVID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39321" y="663478"/>
            <a:ext cx="8424334" cy="4176585"/>
          </a:xfrm>
        </p:spPr>
        <p:txBody>
          <a:bodyPr/>
          <a:lstStyle/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Les essais cliniques doivent être complétés </a:t>
            </a:r>
          </a:p>
          <a:p>
            <a:pPr marL="637191" lvl="1" indent="-285750"/>
            <a:r>
              <a:rPr lang="fr-FR" sz="1400" dirty="0"/>
              <a:t>En raison du changement d’échelle de la vaccination </a:t>
            </a:r>
          </a:p>
          <a:p>
            <a:pPr marL="637191" lvl="1" indent="-285750"/>
            <a:r>
              <a:rPr lang="fr-FR" sz="1400" dirty="0"/>
              <a:t>Pour suivre à long terme l’efficacité et les effets </a:t>
            </a:r>
            <a:r>
              <a:rPr lang="fr-FR" sz="1400" dirty="0" smtClean="0"/>
              <a:t>secondaires</a:t>
            </a:r>
            <a:endParaRPr lang="fr-FR" b="1" dirty="0" smtClean="0">
              <a:solidFill>
                <a:schemeClr val="tx2"/>
              </a:solidFill>
            </a:endParaRPr>
          </a:p>
          <a:p>
            <a:pPr marL="37782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Les autorisations de mise sur le marché seront conditionnelles 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C’est-à-dire que le titulaire de l’AMM devra poursuivre les études cliniques en phase 4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continuer à documenter les données scientifiques</a:t>
            </a:r>
          </a:p>
          <a:p>
            <a:pPr marL="637191" lvl="1" indent="-285750"/>
            <a:r>
              <a:rPr lang="fr-FR" dirty="0" smtClean="0"/>
              <a:t>Sur l’efficacité avec deux enjeux : le risque de transmission et la durée de la protection</a:t>
            </a:r>
          </a:p>
          <a:p>
            <a:pPr marL="637191" lvl="1" indent="-285750"/>
            <a:r>
              <a:rPr lang="fr-FR" dirty="0" smtClean="0"/>
              <a:t>Sur la sécurité à long terme des vaccins</a:t>
            </a:r>
            <a:endParaRPr lang="fr-FR" dirty="0"/>
          </a:p>
          <a:p>
            <a:pPr marL="37782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Revue de la littérature scientifique</a:t>
            </a:r>
            <a:endParaRPr lang="fr-FR" dirty="0"/>
          </a:p>
          <a:p>
            <a:pPr marL="37782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Une pharmacovigilance renforcée </a:t>
            </a:r>
            <a:r>
              <a:rPr lang="fr-FR" dirty="0" smtClean="0"/>
              <a:t>(incitation à la déclaration; mobilisation de 2 CRPV spécifiquement pour l’analyse des données de chaque vaccin ; un point d’information hebdomadaire)</a:t>
            </a:r>
            <a:endParaRPr lang="fr-FR" dirty="0"/>
          </a:p>
          <a:p>
            <a:pPr marL="37782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Une collaboration européenne et internationale 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VACCINS COVID EN COURS D’EVALUATION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23850" y="663478"/>
            <a:ext cx="8424334" cy="4068512"/>
          </a:xfrm>
        </p:spPr>
        <p:txBody>
          <a:bodyPr/>
          <a:lstStyle/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Deux vaccins à ARN messager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Pfizer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Moderna</a:t>
            </a:r>
            <a:endParaRPr lang="fr-FR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vaccins plus simples et plus rapides à produire que  les vaccins classiques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L’ARN transporte le message qui permet aux cellules de fabriquer la réponse immunitaire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Il ne s’intègre pas dans le génome et est rapidement détruit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Instable, il doit être conservé à des températures très basses</a:t>
            </a:r>
          </a:p>
          <a:p>
            <a:endParaRPr lang="fr-FR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Deux vaccins à virus inactivé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Astra Zeneca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Janssen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techniques connues : c’est l’introduction d’un agent viral inactivé qui déclenche la réponse immunitaire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efficacité imparfaite en particulier chez les personnes âgées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vaccins dont les composants sont plus long à produire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7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0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12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 PROJET VACCINATION COVID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966304"/>
            <a:ext cx="7056334" cy="587277"/>
          </a:xfrm>
          <a:prstGeom prst="rect">
            <a:avLst/>
          </a:prstGeom>
          <a:solidFill>
            <a:srgbClr val="00009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 NATIONALE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83" y="3254741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8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81283" y="1059582"/>
            <a:ext cx="2085563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 La Gratuité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131840" y="1059582"/>
            <a:ext cx="2520000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2. La Sécurité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6228184" y="1059582"/>
            <a:ext cx="2520000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3. L’absence d’obligation</a:t>
            </a:r>
            <a:endParaRPr lang="fr-FR" dirty="0"/>
          </a:p>
        </p:txBody>
      </p:sp>
      <p:sp>
        <p:nvSpPr>
          <p:cNvPr id="16" name="2. Slide Title">
            <a:extLst>
              <a:ext uri="{FF2B5EF4-FFF2-40B4-BE49-F238E27FC236}">
                <a16:creationId xmlns="" xmlns:a16="http://schemas.microsoft.com/office/drawing/2014/main" id="{8B82F469-0A02-4306-B8E4-0B803C43BF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0781" y="699542"/>
            <a:ext cx="6912768" cy="286230"/>
          </a:xfr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GRANDS PRINCIPES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="" xmlns:a16="http://schemas.microsoft.com/office/drawing/2014/main" id="{8B82F469-0A02-4306-B8E4-0B803C43BF3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8651" y="2017655"/>
            <a:ext cx="6912768" cy="286230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spAutoFit/>
          </a:bodyPr>
          <a:lstStyle>
            <a:lvl1pPr marL="14288" indent="0"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TROIS OBJECTIFS DE SANTE PUBLIQUE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Espace réservé du texte 1"/>
          <p:cNvSpPr txBox="1">
            <a:spLocks/>
          </p:cNvSpPr>
          <p:nvPr/>
        </p:nvSpPr>
        <p:spPr bwMode="gray">
          <a:xfrm>
            <a:off x="378651" y="2466380"/>
            <a:ext cx="2520000" cy="6480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 anchorCtr="0">
            <a:noAutofit/>
          </a:bodyPr>
          <a:lstStyle>
            <a:lvl1pPr marL="143996" indent="-143996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tabLst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992" indent="-143996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37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32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27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 Diminuer la mortalité et les formes graves</a:t>
            </a:r>
            <a:endParaRPr lang="fr-FR" dirty="0"/>
          </a:p>
        </p:txBody>
      </p:sp>
      <p:sp>
        <p:nvSpPr>
          <p:cNvPr id="21" name="Espace réservé du texte 3"/>
          <p:cNvSpPr txBox="1">
            <a:spLocks/>
          </p:cNvSpPr>
          <p:nvPr/>
        </p:nvSpPr>
        <p:spPr bwMode="gray">
          <a:xfrm>
            <a:off x="3250471" y="2463738"/>
            <a:ext cx="2520000" cy="90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 anchorCtr="0">
            <a:noAutofit/>
          </a:bodyPr>
          <a:lstStyle>
            <a:lvl1pPr marL="143996" indent="-143996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tabLst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992" indent="-143996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37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32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27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dirty="0" smtClean="0"/>
              <a:t>2. Protéger les soignants et le système de soins </a:t>
            </a:r>
          </a:p>
          <a:p>
            <a:pPr marL="0" indent="0">
              <a:buFont typeface="+mj-lt"/>
              <a:buNone/>
            </a:pPr>
            <a:r>
              <a:rPr lang="fr-FR" dirty="0" smtClean="0"/>
              <a:t>Principe dit de réciprocité</a:t>
            </a:r>
            <a:endParaRPr lang="fr-FR" dirty="0"/>
          </a:p>
        </p:txBody>
      </p:sp>
      <p:sp>
        <p:nvSpPr>
          <p:cNvPr id="22" name="Espace réservé du texte 4"/>
          <p:cNvSpPr txBox="1">
            <a:spLocks/>
          </p:cNvSpPr>
          <p:nvPr/>
        </p:nvSpPr>
        <p:spPr bwMode="gray">
          <a:xfrm>
            <a:off x="6300192" y="2499743"/>
            <a:ext cx="252000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 anchorCtr="0">
            <a:noAutofit/>
          </a:bodyPr>
          <a:lstStyle>
            <a:lvl1pPr marL="143996" indent="-143996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tabLst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992" indent="-143996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37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32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27" indent="-171446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dirty="0" smtClean="0"/>
              <a:t>3. Garantir la sécurité des vaccins et de la vaccination</a:t>
            </a:r>
            <a:endParaRPr lang="fr-FR" dirty="0"/>
          </a:p>
        </p:txBody>
      </p:sp>
      <p:sp>
        <p:nvSpPr>
          <p:cNvPr id="23" name="2. Slide Title">
            <a:extLst>
              <a:ext uri="{FF2B5EF4-FFF2-40B4-BE49-F238E27FC236}">
                <a16:creationId xmlns="" xmlns:a16="http://schemas.microsoft.com/office/drawing/2014/main" id="{8B82F469-0A02-4306-B8E4-0B803C43BF3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8651" y="3723060"/>
            <a:ext cx="6912768" cy="286230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spAutoFit/>
          </a:bodyPr>
          <a:lstStyle>
            <a:lvl1pPr marL="14288" indent="0"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CONTRAINTE MAJEURE : </a:t>
            </a:r>
            <a:r>
              <a:rPr 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L’APPROVISIONNEMENT </a:t>
            </a:r>
            <a:endParaRPr 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2. Slide Title">
            <a:extLst>
              <a:ext uri="{FF2B5EF4-FFF2-40B4-BE49-F238E27FC236}">
                <a16:creationId xmlns="" xmlns:a16="http://schemas.microsoft.com/office/drawing/2014/main" id="{8B82F469-0A02-4306-B8E4-0B803C43BF3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0466" y="4299942"/>
            <a:ext cx="6912768" cy="286230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spAutoFit/>
          </a:bodyPr>
          <a:lstStyle>
            <a:lvl1pPr marL="14288" indent="0"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INCONNUE : </a:t>
            </a:r>
            <a:r>
              <a:rPr 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L’ADHESION DE LA POPULATION A LA VACCINATION </a:t>
            </a:r>
            <a:endParaRPr 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LineBasicDefault 21">
            <a:extLst>
              <a:ext uri="{FF2B5EF4-FFF2-40B4-BE49-F238E27FC236}">
                <a16:creationId xmlns="" xmlns:a16="http://schemas.microsoft.com/office/drawing/2014/main" id="{7F39E0F1-D056-49A4-A4F9-7BF95DAD40E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78651" y="1851670"/>
            <a:ext cx="8369813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neBasicDefault 21">
            <a:extLst>
              <a:ext uri="{FF2B5EF4-FFF2-40B4-BE49-F238E27FC236}">
                <a16:creationId xmlns="" xmlns:a16="http://schemas.microsoft.com/office/drawing/2014/main" id="{7F39E0F1-D056-49A4-A4F9-7BF95DAD40E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78651" y="3507854"/>
            <a:ext cx="844154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neBasicDefault 21">
            <a:extLst>
              <a:ext uri="{FF2B5EF4-FFF2-40B4-BE49-F238E27FC236}">
                <a16:creationId xmlns="" xmlns:a16="http://schemas.microsoft.com/office/drawing/2014/main" id="{7F39E0F1-D056-49A4-A4F9-7BF95DAD40E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78651" y="4227934"/>
            <a:ext cx="844154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ustomIcon">
            <a:extLst>
              <a:ext uri="{FF2B5EF4-FFF2-40B4-BE49-F238E27FC236}">
                <a16:creationId xmlns="" xmlns:a16="http://schemas.microsoft.com/office/drawing/2014/main" id="{6782B6B9-B7C4-4180-84B8-1A693020F8F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2663" y="2330217"/>
            <a:ext cx="419150" cy="406003"/>
          </a:xfrm>
          <a:prstGeom prst="rect">
            <a:avLst/>
          </a:prstGeom>
        </p:spPr>
      </p:pic>
      <p:pic>
        <p:nvPicPr>
          <p:cNvPr id="11" name="CustomIcon">
            <a:extLst>
              <a:ext uri="{FF2B5EF4-FFF2-40B4-BE49-F238E27FC236}">
                <a16:creationId xmlns="" xmlns:a16="http://schemas.microsoft.com/office/drawing/2014/main" id="{520B1D6C-1640-4B99-89D3-6F39B13AA44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7471" y="2340282"/>
            <a:ext cx="419150" cy="4060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837DCF6-1D81-435A-9C43-97919F3F85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69291" y="1766646"/>
            <a:ext cx="6486236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ts val="250"/>
              </a:spcBef>
            </a:pPr>
            <a:r>
              <a:rPr lang="fr-FR" sz="1400" dirty="0"/>
              <a:t>Personnes âgées résidant en établissements (notamment EHPAD)</a:t>
            </a:r>
          </a:p>
          <a:p>
            <a:pPr lvl="1">
              <a:spcBef>
                <a:spcPts val="250"/>
              </a:spcBef>
            </a:pPr>
            <a:r>
              <a:rPr lang="fr-FR" sz="1400" dirty="0"/>
              <a:t>Professionnels exerçant dans les établissements accueillant des personnes âgées, et présentant un risque accru de forme grave / de décès (âge </a:t>
            </a:r>
            <a:r>
              <a:rPr lang="fr-FR" sz="1400" dirty="0" smtClean="0">
                <a:latin typeface="MS Reference Sans Serif"/>
              </a:rPr>
              <a:t>≥</a:t>
            </a:r>
            <a:r>
              <a:rPr lang="fr-FR" sz="1400" dirty="0" smtClean="0"/>
              <a:t> 50 </a:t>
            </a:r>
            <a:r>
              <a:rPr lang="fr-FR" sz="1400" dirty="0"/>
              <a:t>ans, comorbidités)</a:t>
            </a:r>
            <a:r>
              <a:rPr lang="fr-FR" sz="1400" baseline="300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FC2D8A5-A839-400F-A919-2C8613F57892}"/>
              </a:ext>
            </a:extLst>
          </p:cNvPr>
          <p:cNvSpPr txBox="1"/>
          <p:nvPr/>
        </p:nvSpPr>
        <p:spPr>
          <a:xfrm>
            <a:off x="550671" y="1766647"/>
            <a:ext cx="915950" cy="4309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92075" lv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/>
            </a:lvl1pPr>
            <a:lvl2pPr marL="351450" lvl="1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/>
            </a:lvl2pPr>
            <a:lvl3pPr marL="531450" lvl="2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/>
            </a:lvl3pPr>
            <a:lvl4pPr marL="711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/>
            </a:lvl4pPr>
            <a:lvl5pPr marL="927450" lvl="4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b="1" dirty="0"/>
              <a:t>Priorité 1 HAS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B4C95B6-6CA4-401A-A20D-64D12560453B}"/>
              </a:ext>
            </a:extLst>
          </p:cNvPr>
          <p:cNvSpPr txBox="1"/>
          <p:nvPr/>
        </p:nvSpPr>
        <p:spPr>
          <a:xfrm>
            <a:off x="550671" y="3202217"/>
            <a:ext cx="915950" cy="4309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92075" lv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/>
            </a:lvl1pPr>
            <a:lvl2pPr marL="351450" lvl="1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/>
            </a:lvl2pPr>
            <a:lvl3pPr marL="531450" lvl="2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/>
            </a:lvl3pPr>
            <a:lvl4pPr marL="711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/>
            </a:lvl4pPr>
            <a:lvl5pPr marL="927450" lvl="4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b="1" dirty="0"/>
              <a:t>Priorité 2 HAS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31F558-715B-4311-9F57-E4433371898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90315" y="3202217"/>
            <a:ext cx="641350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</a:pPr>
            <a:r>
              <a:rPr lang="fr-FR" sz="1400" dirty="0" smtClean="0"/>
              <a:t>Les </a:t>
            </a:r>
            <a:r>
              <a:rPr lang="fr-FR" sz="1400" dirty="0"/>
              <a:t>professionnels des secteurs de la santé et du médico-social </a:t>
            </a:r>
            <a:r>
              <a:rPr lang="fr-FR" sz="1400" dirty="0" smtClean="0"/>
              <a:t>en débutant par ceux âgés </a:t>
            </a:r>
            <a:r>
              <a:rPr lang="fr-FR" sz="1400" dirty="0"/>
              <a:t>de 50 ans et plus et/ou présentant une ou des comorbidités</a:t>
            </a:r>
          </a:p>
        </p:txBody>
      </p:sp>
      <p:cxnSp>
        <p:nvCxnSpPr>
          <p:cNvPr id="29" name="LineBasicDefault 21">
            <a:extLst>
              <a:ext uri="{FF2B5EF4-FFF2-40B4-BE49-F238E27FC236}">
                <a16:creationId xmlns="" xmlns:a16="http://schemas.microsoft.com/office/drawing/2014/main" id="{7F39E0F1-D056-49A4-A4F9-7BF95DAD40E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73714" y="3033972"/>
            <a:ext cx="7681813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4. Footnote">
            <a:extLst>
              <a:ext uri="{FF2B5EF4-FFF2-40B4-BE49-F238E27FC236}">
                <a16:creationId xmlns="" xmlns:a16="http://schemas.microsoft.com/office/drawing/2014/main" id="{B5B92E82-7F2B-4879-B948-49CE6C625D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3850" y="4803998"/>
            <a:ext cx="7278624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FR" sz="900" dirty="0"/>
              <a:t>1. Ayant plus de 65 ans ou présentant une ou des comorbidités 	2.En priorisant celles présentant une ou des comorbidités</a:t>
            </a:r>
            <a:br>
              <a:rPr lang="fr-FR" sz="900" dirty="0"/>
            </a:br>
            <a:r>
              <a:rPr lang="fr-FR" sz="900" dirty="0"/>
              <a:t>3. Livraison prévue en février, risque de retard</a:t>
            </a:r>
            <a:endParaRPr lang="en-US" sz="900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="" xmlns:a16="http://schemas.microsoft.com/office/drawing/2014/main" id="{01527491-D145-43BF-AC55-BDCC992BFB65}"/>
              </a:ext>
            </a:extLst>
          </p:cNvPr>
          <p:cNvSpPr/>
          <p:nvPr/>
        </p:nvSpPr>
        <p:spPr>
          <a:xfrm>
            <a:off x="4624397" y="1028951"/>
            <a:ext cx="3631130" cy="555978"/>
          </a:xfrm>
          <a:prstGeom prst="wedgeRectCallou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fr-FR" sz="1100" b="1" i="1" dirty="0" smtClean="0">
                <a:solidFill>
                  <a:schemeClr val="tx1"/>
                </a:solidFill>
              </a:rPr>
              <a:t>2 critères de priorisation : le risque de faire une forme grave et le risque d’exposition au virus</a:t>
            </a:r>
            <a:endParaRPr lang="fr-FR" sz="1100" b="1" i="1" dirty="0">
              <a:solidFill>
                <a:schemeClr val="tx1"/>
              </a:solidFill>
            </a:endParaRPr>
          </a:p>
        </p:txBody>
      </p:sp>
      <p:sp>
        <p:nvSpPr>
          <p:cNvPr id="16" name="2. Slide Title">
            <a:extLst>
              <a:ext uri="{FF2B5EF4-FFF2-40B4-BE49-F238E27FC236}">
                <a16:creationId xmlns="" xmlns:a16="http://schemas.microsoft.com/office/drawing/2014/main" id="{8B82F469-0A02-4306-B8E4-0B803C43BF3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018992" y="195486"/>
            <a:ext cx="5956148" cy="387798"/>
          </a:xfr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Populations prioritaires : une priorisation à mettre en perspective avec les livraisons de vaccins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CustomIcon">
            <a:extLst>
              <a:ext uri="{FF2B5EF4-FFF2-40B4-BE49-F238E27FC236}">
                <a16:creationId xmlns="" xmlns:a16="http://schemas.microsoft.com/office/drawing/2014/main" id="{6782B6B9-B7C4-4180-84B8-1A693020F8FA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8321" y="3778182"/>
            <a:ext cx="419150" cy="406003"/>
          </a:xfrm>
          <a:prstGeom prst="rect">
            <a:avLst/>
          </a:prstGeom>
        </p:spPr>
      </p:pic>
      <p:pic>
        <p:nvPicPr>
          <p:cNvPr id="14" name="CustomIcon">
            <a:extLst>
              <a:ext uri="{FF2B5EF4-FFF2-40B4-BE49-F238E27FC236}">
                <a16:creationId xmlns="" xmlns:a16="http://schemas.microsoft.com/office/drawing/2014/main" id="{520B1D6C-1640-4B99-89D3-6F39B13AA445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0919" y="3798534"/>
            <a:ext cx="419150" cy="4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0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15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 PROJET VACCINATION COVID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966304"/>
            <a:ext cx="7056334" cy="587277"/>
          </a:xfrm>
          <a:prstGeom prst="rect">
            <a:avLst/>
          </a:prstGeom>
          <a:solidFill>
            <a:srgbClr val="00009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VACCIN PFIZER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54742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1B6E229-A6B4-4144-AA5B-E287DC4010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AE35A7BE-F4EC-4C41-8B10-C7A4BFC662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=""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88495" y="195486"/>
            <a:ext cx="4824536" cy="387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spAutoFit/>
          </a:bodyPr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vaccin Pfizer : contrainte grand froid</a:t>
            </a:r>
            <a:b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70">
            <a:extLst>
              <a:ext uri="{FF2B5EF4-FFF2-40B4-BE49-F238E27FC236}">
                <a16:creationId xmlns="" xmlns:a16="http://schemas.microsoft.com/office/drawing/2014/main" id="{CFB12BE0-23D9-4B8D-8BD0-F4B273891045}"/>
              </a:ext>
            </a:extLst>
          </p:cNvPr>
          <p:cNvSpPr txBox="1">
            <a:spLocks/>
          </p:cNvSpPr>
          <p:nvPr/>
        </p:nvSpPr>
        <p:spPr>
          <a:xfrm>
            <a:off x="2840147" y="1349462"/>
            <a:ext cx="3121233" cy="1836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FBF3CC08-80AB-4B90-B3A6-9238F94060DD}"/>
              </a:ext>
            </a:extLst>
          </p:cNvPr>
          <p:cNvSpPr/>
          <p:nvPr/>
        </p:nvSpPr>
        <p:spPr>
          <a:xfrm>
            <a:off x="1124462" y="1210828"/>
            <a:ext cx="1252747" cy="931076"/>
          </a:xfrm>
          <a:custGeom>
            <a:avLst/>
            <a:gdLst>
              <a:gd name="connsiteX0" fmla="*/ 0 w 1025977"/>
              <a:gd name="connsiteY0" fmla="*/ 0 h 718184"/>
              <a:gd name="connsiteX1" fmla="*/ 666885 w 1025977"/>
              <a:gd name="connsiteY1" fmla="*/ 0 h 718184"/>
              <a:gd name="connsiteX2" fmla="*/ 1025977 w 1025977"/>
              <a:gd name="connsiteY2" fmla="*/ 359092 h 718184"/>
              <a:gd name="connsiteX3" fmla="*/ 666885 w 1025977"/>
              <a:gd name="connsiteY3" fmla="*/ 718184 h 718184"/>
              <a:gd name="connsiteX4" fmla="*/ 0 w 1025977"/>
              <a:gd name="connsiteY4" fmla="*/ 718184 h 718184"/>
              <a:gd name="connsiteX5" fmla="*/ 359092 w 1025977"/>
              <a:gd name="connsiteY5" fmla="*/ 359092 h 718184"/>
              <a:gd name="connsiteX6" fmla="*/ 0 w 1025977"/>
              <a:gd name="connsiteY6" fmla="*/ 0 h 7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77" h="718184">
                <a:moveTo>
                  <a:pt x="1025976" y="0"/>
                </a:moveTo>
                <a:lnTo>
                  <a:pt x="1025976" y="466819"/>
                </a:lnTo>
                <a:lnTo>
                  <a:pt x="512989" y="718184"/>
                </a:lnTo>
                <a:lnTo>
                  <a:pt x="1" y="466819"/>
                </a:lnTo>
                <a:lnTo>
                  <a:pt x="1" y="0"/>
                </a:lnTo>
                <a:lnTo>
                  <a:pt x="512989" y="251365"/>
                </a:lnTo>
                <a:lnTo>
                  <a:pt x="1025976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8" tIns="275987" rIns="6668" bIns="275987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b="1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b="1" dirty="0"/>
              <a:t>Etape 1 : Stockage</a:t>
            </a:r>
            <a:br>
              <a:rPr lang="fr-FR" sz="1100" b="1" dirty="0"/>
            </a:br>
            <a:r>
              <a:rPr lang="fr-FR" sz="1100" b="1" dirty="0"/>
              <a:t>à -80°C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5BE0D54-0011-4947-A301-E40AD213F622}"/>
              </a:ext>
            </a:extLst>
          </p:cNvPr>
          <p:cNvSpPr>
            <a:spLocks/>
          </p:cNvSpPr>
          <p:nvPr/>
        </p:nvSpPr>
        <p:spPr>
          <a:xfrm>
            <a:off x="2460336" y="1291625"/>
            <a:ext cx="6026728" cy="500427"/>
          </a:xfrm>
          <a:custGeom>
            <a:avLst/>
            <a:gdLst>
              <a:gd name="connsiteX0" fmla="*/ 111208 w 667236"/>
              <a:gd name="connsiteY0" fmla="*/ 0 h 10418862"/>
              <a:gd name="connsiteX1" fmla="*/ 556028 w 667236"/>
              <a:gd name="connsiteY1" fmla="*/ 0 h 10418862"/>
              <a:gd name="connsiteX2" fmla="*/ 667236 w 667236"/>
              <a:gd name="connsiteY2" fmla="*/ 111208 h 10418862"/>
              <a:gd name="connsiteX3" fmla="*/ 667236 w 667236"/>
              <a:gd name="connsiteY3" fmla="*/ 10418862 h 10418862"/>
              <a:gd name="connsiteX4" fmla="*/ 667236 w 667236"/>
              <a:gd name="connsiteY4" fmla="*/ 10418862 h 10418862"/>
              <a:gd name="connsiteX5" fmla="*/ 0 w 667236"/>
              <a:gd name="connsiteY5" fmla="*/ 10418862 h 10418862"/>
              <a:gd name="connsiteX6" fmla="*/ 0 w 667236"/>
              <a:gd name="connsiteY6" fmla="*/ 10418862 h 10418862"/>
              <a:gd name="connsiteX7" fmla="*/ 0 w 667236"/>
              <a:gd name="connsiteY7" fmla="*/ 111208 h 10418862"/>
              <a:gd name="connsiteX8" fmla="*/ 111208 w 667236"/>
              <a:gd name="connsiteY8" fmla="*/ 0 h 1041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236" h="10418862">
                <a:moveTo>
                  <a:pt x="667236" y="1736513"/>
                </a:moveTo>
                <a:lnTo>
                  <a:pt x="667236" y="8682349"/>
                </a:lnTo>
                <a:cubicBezTo>
                  <a:pt x="667236" y="9641387"/>
                  <a:pt x="664047" y="10418854"/>
                  <a:pt x="660114" y="10418854"/>
                </a:cubicBezTo>
                <a:lnTo>
                  <a:pt x="0" y="10418854"/>
                </a:lnTo>
                <a:lnTo>
                  <a:pt x="0" y="10418854"/>
                </a:lnTo>
                <a:lnTo>
                  <a:pt x="0" y="8"/>
                </a:lnTo>
                <a:lnTo>
                  <a:pt x="0" y="8"/>
                </a:lnTo>
                <a:lnTo>
                  <a:pt x="660114" y="8"/>
                </a:lnTo>
                <a:cubicBezTo>
                  <a:pt x="664047" y="8"/>
                  <a:pt x="667236" y="777475"/>
                  <a:pt x="667236" y="1736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31097" rIns="31097" bIns="31097" numCol="1" spcCol="953" anchor="ctr" anchorCtr="0">
            <a:noAutofit/>
          </a:bodyPr>
          <a:lstStyle/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/>
              <a:t>Livraison Pfizer à -80°</a:t>
            </a:r>
          </a:p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/>
              <a:t>Transport en </a:t>
            </a:r>
            <a:r>
              <a:rPr lang="fr-FR" sz="1100" i="1" dirty="0"/>
              <a:t>thermal </a:t>
            </a:r>
            <a:r>
              <a:rPr lang="fr-FR" sz="1100" i="1" dirty="0" err="1"/>
              <a:t>shippers</a:t>
            </a:r>
            <a:endParaRPr lang="fr-FR" sz="1100" i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2481324-42BE-4257-944B-5CB72CF362AC}"/>
              </a:ext>
            </a:extLst>
          </p:cNvPr>
          <p:cNvSpPr/>
          <p:nvPr/>
        </p:nvSpPr>
        <p:spPr>
          <a:xfrm>
            <a:off x="1124462" y="1892023"/>
            <a:ext cx="1252747" cy="931076"/>
          </a:xfrm>
          <a:custGeom>
            <a:avLst/>
            <a:gdLst>
              <a:gd name="connsiteX0" fmla="*/ 0 w 1025977"/>
              <a:gd name="connsiteY0" fmla="*/ 0 h 718184"/>
              <a:gd name="connsiteX1" fmla="*/ 666885 w 1025977"/>
              <a:gd name="connsiteY1" fmla="*/ 0 h 718184"/>
              <a:gd name="connsiteX2" fmla="*/ 1025977 w 1025977"/>
              <a:gd name="connsiteY2" fmla="*/ 359092 h 718184"/>
              <a:gd name="connsiteX3" fmla="*/ 666885 w 1025977"/>
              <a:gd name="connsiteY3" fmla="*/ 718184 h 718184"/>
              <a:gd name="connsiteX4" fmla="*/ 0 w 1025977"/>
              <a:gd name="connsiteY4" fmla="*/ 718184 h 718184"/>
              <a:gd name="connsiteX5" fmla="*/ 359092 w 1025977"/>
              <a:gd name="connsiteY5" fmla="*/ 359092 h 718184"/>
              <a:gd name="connsiteX6" fmla="*/ 0 w 1025977"/>
              <a:gd name="connsiteY6" fmla="*/ 0 h 7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77" h="718184">
                <a:moveTo>
                  <a:pt x="1025976" y="0"/>
                </a:moveTo>
                <a:lnTo>
                  <a:pt x="1025976" y="466819"/>
                </a:lnTo>
                <a:lnTo>
                  <a:pt x="512989" y="718184"/>
                </a:lnTo>
                <a:lnTo>
                  <a:pt x="1" y="466819"/>
                </a:lnTo>
                <a:lnTo>
                  <a:pt x="1" y="0"/>
                </a:lnTo>
                <a:lnTo>
                  <a:pt x="512989" y="251365"/>
                </a:lnTo>
                <a:lnTo>
                  <a:pt x="1025976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8" tIns="275987" rIns="6668" bIns="275987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b="1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b="1" dirty="0"/>
              <a:t>Etape 2 :</a:t>
            </a:r>
            <a:br>
              <a:rPr lang="fr-FR" sz="1100" b="1" dirty="0"/>
            </a:br>
            <a:r>
              <a:rPr lang="fr-FR" sz="1100" b="1" dirty="0"/>
              <a:t>Décongélation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3717DD0-E7A6-4DCC-BAB7-97EA66E56E27}"/>
              </a:ext>
            </a:extLst>
          </p:cNvPr>
          <p:cNvSpPr>
            <a:spLocks/>
          </p:cNvSpPr>
          <p:nvPr/>
        </p:nvSpPr>
        <p:spPr>
          <a:xfrm>
            <a:off x="2460336" y="1972819"/>
            <a:ext cx="6026728" cy="500165"/>
          </a:xfrm>
          <a:custGeom>
            <a:avLst/>
            <a:gdLst>
              <a:gd name="connsiteX0" fmla="*/ 111150 w 666885"/>
              <a:gd name="connsiteY0" fmla="*/ 0 h 10418862"/>
              <a:gd name="connsiteX1" fmla="*/ 555735 w 666885"/>
              <a:gd name="connsiteY1" fmla="*/ 0 h 10418862"/>
              <a:gd name="connsiteX2" fmla="*/ 666885 w 666885"/>
              <a:gd name="connsiteY2" fmla="*/ 111150 h 10418862"/>
              <a:gd name="connsiteX3" fmla="*/ 666885 w 666885"/>
              <a:gd name="connsiteY3" fmla="*/ 10418862 h 10418862"/>
              <a:gd name="connsiteX4" fmla="*/ 666885 w 666885"/>
              <a:gd name="connsiteY4" fmla="*/ 10418862 h 10418862"/>
              <a:gd name="connsiteX5" fmla="*/ 0 w 666885"/>
              <a:gd name="connsiteY5" fmla="*/ 10418862 h 10418862"/>
              <a:gd name="connsiteX6" fmla="*/ 0 w 666885"/>
              <a:gd name="connsiteY6" fmla="*/ 10418862 h 10418862"/>
              <a:gd name="connsiteX7" fmla="*/ 0 w 666885"/>
              <a:gd name="connsiteY7" fmla="*/ 111150 h 10418862"/>
              <a:gd name="connsiteX8" fmla="*/ 111150 w 666885"/>
              <a:gd name="connsiteY8" fmla="*/ 0 h 1041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885" h="10418862">
                <a:moveTo>
                  <a:pt x="666885" y="1736521"/>
                </a:moveTo>
                <a:lnTo>
                  <a:pt x="666885" y="8682341"/>
                </a:lnTo>
                <a:cubicBezTo>
                  <a:pt x="666885" y="9641384"/>
                  <a:pt x="663700" y="10418854"/>
                  <a:pt x="659771" y="10418854"/>
                </a:cubicBezTo>
                <a:lnTo>
                  <a:pt x="0" y="10418854"/>
                </a:lnTo>
                <a:lnTo>
                  <a:pt x="0" y="10418854"/>
                </a:lnTo>
                <a:lnTo>
                  <a:pt x="0" y="8"/>
                </a:lnTo>
                <a:lnTo>
                  <a:pt x="0" y="8"/>
                </a:lnTo>
                <a:lnTo>
                  <a:pt x="659771" y="8"/>
                </a:lnTo>
                <a:cubicBezTo>
                  <a:pt x="663700" y="8"/>
                  <a:pt x="666885" y="777478"/>
                  <a:pt x="666885" y="1736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7" tIns="31084" rIns="31084" bIns="31085" numCol="1" spcCol="953" anchor="ctr" anchorCtr="0">
            <a:noAutofit/>
          </a:bodyPr>
          <a:lstStyle/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/>
              <a:t>Sortie du -80° et reconditionnement en cartons de 1000 doses ou en flacons de 5 doses</a:t>
            </a:r>
          </a:p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 smtClean="0"/>
              <a:t>A décongeler entre 2-8°</a:t>
            </a:r>
            <a:endParaRPr lang="fr-FR" sz="11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E20108B9-E6FA-40D1-945B-E0714863B6DE}"/>
              </a:ext>
            </a:extLst>
          </p:cNvPr>
          <p:cNvSpPr/>
          <p:nvPr/>
        </p:nvSpPr>
        <p:spPr>
          <a:xfrm>
            <a:off x="1124462" y="2573217"/>
            <a:ext cx="1252747" cy="931076"/>
          </a:xfrm>
          <a:custGeom>
            <a:avLst/>
            <a:gdLst>
              <a:gd name="connsiteX0" fmla="*/ 0 w 1025977"/>
              <a:gd name="connsiteY0" fmla="*/ 0 h 718184"/>
              <a:gd name="connsiteX1" fmla="*/ 666885 w 1025977"/>
              <a:gd name="connsiteY1" fmla="*/ 0 h 718184"/>
              <a:gd name="connsiteX2" fmla="*/ 1025977 w 1025977"/>
              <a:gd name="connsiteY2" fmla="*/ 359092 h 718184"/>
              <a:gd name="connsiteX3" fmla="*/ 666885 w 1025977"/>
              <a:gd name="connsiteY3" fmla="*/ 718184 h 718184"/>
              <a:gd name="connsiteX4" fmla="*/ 0 w 1025977"/>
              <a:gd name="connsiteY4" fmla="*/ 718184 h 718184"/>
              <a:gd name="connsiteX5" fmla="*/ 359092 w 1025977"/>
              <a:gd name="connsiteY5" fmla="*/ 359092 h 718184"/>
              <a:gd name="connsiteX6" fmla="*/ 0 w 1025977"/>
              <a:gd name="connsiteY6" fmla="*/ 0 h 7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77" h="718184">
                <a:moveTo>
                  <a:pt x="1025976" y="0"/>
                </a:moveTo>
                <a:lnTo>
                  <a:pt x="1025976" y="466819"/>
                </a:lnTo>
                <a:lnTo>
                  <a:pt x="512989" y="718184"/>
                </a:lnTo>
                <a:lnTo>
                  <a:pt x="1" y="466819"/>
                </a:lnTo>
                <a:lnTo>
                  <a:pt x="1" y="0"/>
                </a:lnTo>
                <a:lnTo>
                  <a:pt x="512989" y="251365"/>
                </a:lnTo>
                <a:lnTo>
                  <a:pt x="1025976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8" tIns="275987" rIns="6668" bIns="275987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b="1" dirty="0"/>
              <a:t/>
            </a:r>
            <a:br>
              <a:rPr lang="fr-FR" sz="1100" b="1" dirty="0"/>
            </a:br>
            <a:r>
              <a:rPr lang="fr-FR" sz="1100" b="1" dirty="0"/>
              <a:t>Etape 3 : Transport à 2-8°C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AF14EF2C-C644-4B26-AE12-176FD04CB0A0}"/>
              </a:ext>
            </a:extLst>
          </p:cNvPr>
          <p:cNvSpPr>
            <a:spLocks/>
          </p:cNvSpPr>
          <p:nvPr/>
        </p:nvSpPr>
        <p:spPr>
          <a:xfrm>
            <a:off x="2460337" y="2654014"/>
            <a:ext cx="6026728" cy="500165"/>
          </a:xfrm>
          <a:custGeom>
            <a:avLst/>
            <a:gdLst>
              <a:gd name="connsiteX0" fmla="*/ 111150 w 666885"/>
              <a:gd name="connsiteY0" fmla="*/ 0 h 10418862"/>
              <a:gd name="connsiteX1" fmla="*/ 555735 w 666885"/>
              <a:gd name="connsiteY1" fmla="*/ 0 h 10418862"/>
              <a:gd name="connsiteX2" fmla="*/ 666885 w 666885"/>
              <a:gd name="connsiteY2" fmla="*/ 111150 h 10418862"/>
              <a:gd name="connsiteX3" fmla="*/ 666885 w 666885"/>
              <a:gd name="connsiteY3" fmla="*/ 10418862 h 10418862"/>
              <a:gd name="connsiteX4" fmla="*/ 666885 w 666885"/>
              <a:gd name="connsiteY4" fmla="*/ 10418862 h 10418862"/>
              <a:gd name="connsiteX5" fmla="*/ 0 w 666885"/>
              <a:gd name="connsiteY5" fmla="*/ 10418862 h 10418862"/>
              <a:gd name="connsiteX6" fmla="*/ 0 w 666885"/>
              <a:gd name="connsiteY6" fmla="*/ 10418862 h 10418862"/>
              <a:gd name="connsiteX7" fmla="*/ 0 w 666885"/>
              <a:gd name="connsiteY7" fmla="*/ 111150 h 10418862"/>
              <a:gd name="connsiteX8" fmla="*/ 111150 w 666885"/>
              <a:gd name="connsiteY8" fmla="*/ 0 h 1041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885" h="10418862">
                <a:moveTo>
                  <a:pt x="666885" y="1736521"/>
                </a:moveTo>
                <a:lnTo>
                  <a:pt x="666885" y="8682341"/>
                </a:lnTo>
                <a:cubicBezTo>
                  <a:pt x="666885" y="9641384"/>
                  <a:pt x="663700" y="10418854"/>
                  <a:pt x="659771" y="10418854"/>
                </a:cubicBezTo>
                <a:lnTo>
                  <a:pt x="0" y="10418854"/>
                </a:lnTo>
                <a:lnTo>
                  <a:pt x="0" y="10418854"/>
                </a:lnTo>
                <a:lnTo>
                  <a:pt x="0" y="8"/>
                </a:lnTo>
                <a:lnTo>
                  <a:pt x="0" y="8"/>
                </a:lnTo>
                <a:lnTo>
                  <a:pt x="659771" y="8"/>
                </a:lnTo>
                <a:cubicBezTo>
                  <a:pt x="663700" y="8"/>
                  <a:pt x="666885" y="777478"/>
                  <a:pt x="666885" y="1736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7" tIns="31084" rIns="31084" bIns="31085" numCol="1" spcCol="953" anchor="ctr" anchorCtr="0">
            <a:noAutofit/>
          </a:bodyPr>
          <a:lstStyle/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/>
              <a:t>Transport en camion frigorifique (2-8°)</a:t>
            </a:r>
          </a:p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/>
              <a:t>Maximum 8-12h</a:t>
            </a:r>
            <a:endParaRPr lang="fr-FR" sz="11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BFB7360-96FA-4C99-9C48-0DAFD58F936E}"/>
              </a:ext>
            </a:extLst>
          </p:cNvPr>
          <p:cNvSpPr/>
          <p:nvPr/>
        </p:nvSpPr>
        <p:spPr>
          <a:xfrm>
            <a:off x="1124462" y="3254411"/>
            <a:ext cx="1252747" cy="931076"/>
          </a:xfrm>
          <a:custGeom>
            <a:avLst/>
            <a:gdLst>
              <a:gd name="connsiteX0" fmla="*/ 0 w 1025977"/>
              <a:gd name="connsiteY0" fmla="*/ 0 h 718184"/>
              <a:gd name="connsiteX1" fmla="*/ 666885 w 1025977"/>
              <a:gd name="connsiteY1" fmla="*/ 0 h 718184"/>
              <a:gd name="connsiteX2" fmla="*/ 1025977 w 1025977"/>
              <a:gd name="connsiteY2" fmla="*/ 359092 h 718184"/>
              <a:gd name="connsiteX3" fmla="*/ 666885 w 1025977"/>
              <a:gd name="connsiteY3" fmla="*/ 718184 h 718184"/>
              <a:gd name="connsiteX4" fmla="*/ 0 w 1025977"/>
              <a:gd name="connsiteY4" fmla="*/ 718184 h 718184"/>
              <a:gd name="connsiteX5" fmla="*/ 359092 w 1025977"/>
              <a:gd name="connsiteY5" fmla="*/ 359092 h 718184"/>
              <a:gd name="connsiteX6" fmla="*/ 0 w 1025977"/>
              <a:gd name="connsiteY6" fmla="*/ 0 h 7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77" h="718184">
                <a:moveTo>
                  <a:pt x="1025976" y="0"/>
                </a:moveTo>
                <a:lnTo>
                  <a:pt x="1025976" y="466819"/>
                </a:lnTo>
                <a:lnTo>
                  <a:pt x="512989" y="718184"/>
                </a:lnTo>
                <a:lnTo>
                  <a:pt x="1" y="466819"/>
                </a:lnTo>
                <a:lnTo>
                  <a:pt x="1" y="0"/>
                </a:lnTo>
                <a:lnTo>
                  <a:pt x="512989" y="251365"/>
                </a:lnTo>
                <a:lnTo>
                  <a:pt x="1025976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8" tIns="275987" rIns="6668" bIns="275987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b="1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b="1" dirty="0"/>
              <a:t>Etape 4 : Stockage</a:t>
            </a:r>
            <a:br>
              <a:rPr lang="fr-FR" sz="1100" b="1" dirty="0"/>
            </a:br>
            <a:r>
              <a:rPr lang="fr-FR" sz="1100" b="1" dirty="0"/>
              <a:t>à 2-8°C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33285E00-3CED-4595-A12C-92B234D26326}"/>
              </a:ext>
            </a:extLst>
          </p:cNvPr>
          <p:cNvSpPr>
            <a:spLocks/>
          </p:cNvSpPr>
          <p:nvPr/>
        </p:nvSpPr>
        <p:spPr>
          <a:xfrm>
            <a:off x="2460337" y="3335208"/>
            <a:ext cx="6026728" cy="500165"/>
          </a:xfrm>
          <a:custGeom>
            <a:avLst/>
            <a:gdLst>
              <a:gd name="connsiteX0" fmla="*/ 111150 w 666885"/>
              <a:gd name="connsiteY0" fmla="*/ 0 h 10418862"/>
              <a:gd name="connsiteX1" fmla="*/ 555735 w 666885"/>
              <a:gd name="connsiteY1" fmla="*/ 0 h 10418862"/>
              <a:gd name="connsiteX2" fmla="*/ 666885 w 666885"/>
              <a:gd name="connsiteY2" fmla="*/ 111150 h 10418862"/>
              <a:gd name="connsiteX3" fmla="*/ 666885 w 666885"/>
              <a:gd name="connsiteY3" fmla="*/ 10418862 h 10418862"/>
              <a:gd name="connsiteX4" fmla="*/ 666885 w 666885"/>
              <a:gd name="connsiteY4" fmla="*/ 10418862 h 10418862"/>
              <a:gd name="connsiteX5" fmla="*/ 0 w 666885"/>
              <a:gd name="connsiteY5" fmla="*/ 10418862 h 10418862"/>
              <a:gd name="connsiteX6" fmla="*/ 0 w 666885"/>
              <a:gd name="connsiteY6" fmla="*/ 10418862 h 10418862"/>
              <a:gd name="connsiteX7" fmla="*/ 0 w 666885"/>
              <a:gd name="connsiteY7" fmla="*/ 111150 h 10418862"/>
              <a:gd name="connsiteX8" fmla="*/ 111150 w 666885"/>
              <a:gd name="connsiteY8" fmla="*/ 0 h 1041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885" h="10418862">
                <a:moveTo>
                  <a:pt x="666885" y="1736521"/>
                </a:moveTo>
                <a:lnTo>
                  <a:pt x="666885" y="8682341"/>
                </a:lnTo>
                <a:cubicBezTo>
                  <a:pt x="666885" y="9641384"/>
                  <a:pt x="663700" y="10418854"/>
                  <a:pt x="659771" y="10418854"/>
                </a:cubicBezTo>
                <a:lnTo>
                  <a:pt x="0" y="10418854"/>
                </a:lnTo>
                <a:lnTo>
                  <a:pt x="0" y="10418854"/>
                </a:lnTo>
                <a:lnTo>
                  <a:pt x="0" y="8"/>
                </a:lnTo>
                <a:lnTo>
                  <a:pt x="0" y="8"/>
                </a:lnTo>
                <a:lnTo>
                  <a:pt x="659771" y="8"/>
                </a:lnTo>
                <a:cubicBezTo>
                  <a:pt x="663700" y="8"/>
                  <a:pt x="666885" y="777478"/>
                  <a:pt x="666885" y="1736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7" tIns="31084" rIns="31084" bIns="31085" numCol="1" spcCol="953" anchor="ctr" anchorCtr="0">
            <a:noAutofit/>
          </a:bodyPr>
          <a:lstStyle/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/>
              <a:t>Stockage en frigo classique 2-8°</a:t>
            </a:r>
          </a:p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/>
              <a:t>Maximum </a:t>
            </a:r>
            <a:r>
              <a:rPr lang="fr-FR" sz="1100" dirty="0" smtClean="0"/>
              <a:t>5 </a:t>
            </a:r>
            <a:r>
              <a:rPr lang="fr-FR" sz="1100" dirty="0"/>
              <a:t>jours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422CCB9-8D65-40F6-A1A0-2BF9821258D3}"/>
              </a:ext>
            </a:extLst>
          </p:cNvPr>
          <p:cNvSpPr/>
          <p:nvPr/>
        </p:nvSpPr>
        <p:spPr>
          <a:xfrm>
            <a:off x="1124462" y="3935605"/>
            <a:ext cx="1252747" cy="931076"/>
          </a:xfrm>
          <a:custGeom>
            <a:avLst/>
            <a:gdLst>
              <a:gd name="connsiteX0" fmla="*/ 0 w 1025977"/>
              <a:gd name="connsiteY0" fmla="*/ 0 h 718184"/>
              <a:gd name="connsiteX1" fmla="*/ 666885 w 1025977"/>
              <a:gd name="connsiteY1" fmla="*/ 0 h 718184"/>
              <a:gd name="connsiteX2" fmla="*/ 1025977 w 1025977"/>
              <a:gd name="connsiteY2" fmla="*/ 359092 h 718184"/>
              <a:gd name="connsiteX3" fmla="*/ 666885 w 1025977"/>
              <a:gd name="connsiteY3" fmla="*/ 718184 h 718184"/>
              <a:gd name="connsiteX4" fmla="*/ 0 w 1025977"/>
              <a:gd name="connsiteY4" fmla="*/ 718184 h 718184"/>
              <a:gd name="connsiteX5" fmla="*/ 359092 w 1025977"/>
              <a:gd name="connsiteY5" fmla="*/ 359092 h 718184"/>
              <a:gd name="connsiteX6" fmla="*/ 0 w 1025977"/>
              <a:gd name="connsiteY6" fmla="*/ 0 h 7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77" h="718184">
                <a:moveTo>
                  <a:pt x="1025976" y="0"/>
                </a:moveTo>
                <a:lnTo>
                  <a:pt x="1025976" y="466819"/>
                </a:lnTo>
                <a:lnTo>
                  <a:pt x="512989" y="718184"/>
                </a:lnTo>
                <a:lnTo>
                  <a:pt x="1" y="466819"/>
                </a:lnTo>
                <a:lnTo>
                  <a:pt x="1" y="0"/>
                </a:lnTo>
                <a:lnTo>
                  <a:pt x="512989" y="251365"/>
                </a:lnTo>
                <a:lnTo>
                  <a:pt x="1025976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8" tIns="275987" rIns="6668" bIns="275987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b="1" dirty="0"/>
              <a:t/>
            </a:r>
            <a:br>
              <a:rPr lang="fr-FR" sz="1100" b="1" dirty="0"/>
            </a:br>
            <a:r>
              <a:rPr lang="fr-FR" sz="1100" b="1" dirty="0"/>
              <a:t>Etape 5 :</a:t>
            </a:r>
            <a:br>
              <a:rPr lang="fr-FR" sz="1100" b="1" dirty="0"/>
            </a:br>
            <a:r>
              <a:rPr lang="fr-FR" sz="1100" b="1" dirty="0"/>
              <a:t> vaccination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D64B0B2-0123-41FF-BCB0-33186EB15E5D}"/>
              </a:ext>
            </a:extLst>
          </p:cNvPr>
          <p:cNvSpPr>
            <a:spLocks/>
          </p:cNvSpPr>
          <p:nvPr/>
        </p:nvSpPr>
        <p:spPr>
          <a:xfrm>
            <a:off x="2460337" y="4016402"/>
            <a:ext cx="6026728" cy="500165"/>
          </a:xfrm>
          <a:custGeom>
            <a:avLst/>
            <a:gdLst>
              <a:gd name="connsiteX0" fmla="*/ 111150 w 666885"/>
              <a:gd name="connsiteY0" fmla="*/ 0 h 10418862"/>
              <a:gd name="connsiteX1" fmla="*/ 555735 w 666885"/>
              <a:gd name="connsiteY1" fmla="*/ 0 h 10418862"/>
              <a:gd name="connsiteX2" fmla="*/ 666885 w 666885"/>
              <a:gd name="connsiteY2" fmla="*/ 111150 h 10418862"/>
              <a:gd name="connsiteX3" fmla="*/ 666885 w 666885"/>
              <a:gd name="connsiteY3" fmla="*/ 10418862 h 10418862"/>
              <a:gd name="connsiteX4" fmla="*/ 666885 w 666885"/>
              <a:gd name="connsiteY4" fmla="*/ 10418862 h 10418862"/>
              <a:gd name="connsiteX5" fmla="*/ 0 w 666885"/>
              <a:gd name="connsiteY5" fmla="*/ 10418862 h 10418862"/>
              <a:gd name="connsiteX6" fmla="*/ 0 w 666885"/>
              <a:gd name="connsiteY6" fmla="*/ 10418862 h 10418862"/>
              <a:gd name="connsiteX7" fmla="*/ 0 w 666885"/>
              <a:gd name="connsiteY7" fmla="*/ 111150 h 10418862"/>
              <a:gd name="connsiteX8" fmla="*/ 111150 w 666885"/>
              <a:gd name="connsiteY8" fmla="*/ 0 h 1041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885" h="10418862">
                <a:moveTo>
                  <a:pt x="666885" y="1736521"/>
                </a:moveTo>
                <a:lnTo>
                  <a:pt x="666885" y="8682341"/>
                </a:lnTo>
                <a:cubicBezTo>
                  <a:pt x="666885" y="9641384"/>
                  <a:pt x="663700" y="10418854"/>
                  <a:pt x="659771" y="10418854"/>
                </a:cubicBezTo>
                <a:lnTo>
                  <a:pt x="0" y="10418854"/>
                </a:lnTo>
                <a:lnTo>
                  <a:pt x="0" y="10418854"/>
                </a:lnTo>
                <a:lnTo>
                  <a:pt x="0" y="8"/>
                </a:lnTo>
                <a:lnTo>
                  <a:pt x="0" y="8"/>
                </a:lnTo>
                <a:lnTo>
                  <a:pt x="659771" y="8"/>
                </a:lnTo>
                <a:cubicBezTo>
                  <a:pt x="663700" y="8"/>
                  <a:pt x="666885" y="777478"/>
                  <a:pt x="666885" y="1736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7" tIns="31084" rIns="31084" bIns="31085" numCol="1" spcCol="953" anchor="ctr" anchorCtr="0">
            <a:noAutofit/>
          </a:bodyPr>
          <a:lstStyle/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/>
              <a:t>Reconstitution des doses</a:t>
            </a:r>
          </a:p>
          <a:p>
            <a:pPr marL="85725" lvl="1" indent="-85725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100" dirty="0"/>
              <a:t>Vaccination: maximum sur une demi-journée après reconstitution (6h) en sortant les doses du frigidaire à </a:t>
            </a:r>
            <a:r>
              <a:rPr lang="fr-FR" sz="1100"/>
              <a:t>la demande</a:t>
            </a:r>
            <a:endParaRPr lang="fr-FR" sz="1100" dirty="0"/>
          </a:p>
        </p:txBody>
      </p:sp>
      <p:cxnSp>
        <p:nvCxnSpPr>
          <p:cNvPr id="19" name="LineBasicDefault 19">
            <a:extLst>
              <a:ext uri="{FF2B5EF4-FFF2-40B4-BE49-F238E27FC236}">
                <a16:creationId xmlns="" xmlns:a16="http://schemas.microsoft.com/office/drawing/2014/main" id="{A4AE0C88-DCD8-4495-9367-50B7A836172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454275" y="1860272"/>
            <a:ext cx="603278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neBasicDefault 19">
            <a:extLst>
              <a:ext uri="{FF2B5EF4-FFF2-40B4-BE49-F238E27FC236}">
                <a16:creationId xmlns="" xmlns:a16="http://schemas.microsoft.com/office/drawing/2014/main" id="{817AF6CC-8FDB-42C0-99B1-EAC4A3AC786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454275" y="2530136"/>
            <a:ext cx="603278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neBasicDefault 19">
            <a:extLst>
              <a:ext uri="{FF2B5EF4-FFF2-40B4-BE49-F238E27FC236}">
                <a16:creationId xmlns="" xmlns:a16="http://schemas.microsoft.com/office/drawing/2014/main" id="{283729DE-32A2-482F-BD7D-6467B350C813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2454275" y="3212432"/>
            <a:ext cx="603278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neBasicDefault 19">
            <a:extLst>
              <a:ext uri="{FF2B5EF4-FFF2-40B4-BE49-F238E27FC236}">
                <a16:creationId xmlns="" xmlns:a16="http://schemas.microsoft.com/office/drawing/2014/main" id="{2224A5EB-ECD2-4C28-AD32-A740E62BAAF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2454275" y="3894740"/>
            <a:ext cx="603278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303309D-2863-4855-9FD8-58329FC1DA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91320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3BF6D43-B22E-4E8E-A5FA-21DC46A90D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="" xmlns:a16="http://schemas.microsoft.com/office/drawing/2014/main" id="{F6A7F09E-354C-42F6-B757-351DA335B20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148625"/>
            <a:ext cx="6748236" cy="694933"/>
          </a:xfrm>
        </p:spPr>
        <p:txBody>
          <a:bodyPr/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L’INTEGRATION DES CONTRAINTES LOGISTIQUES DU VACCIN PFIZER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7" name="Picture 47" descr="https://solidarites-sante.gouv.fr/IMG/png/visuel_logistique.png?16070783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3518"/>
            <a:ext cx="65341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4659982"/>
            <a:ext cx="86401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En PACA</a:t>
            </a:r>
            <a:r>
              <a:rPr lang="fr-FR" dirty="0" smtClean="0"/>
              <a:t>, APHM, CHU de Nice, CHITS, CH d’Avignon, CHICAS et le CH de Digne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8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Données disponibles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843558"/>
            <a:ext cx="8424334" cy="3744417"/>
          </a:xfrm>
        </p:spPr>
        <p:txBody>
          <a:bodyPr/>
          <a:lstStyle/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contraintes de conservation, de stockage et de reconstitution</a:t>
            </a:r>
          </a:p>
          <a:p>
            <a:pPr marL="637191" lvl="1" indent="-285750"/>
            <a:r>
              <a:rPr lang="fr-FR" dirty="0" smtClean="0"/>
              <a:t>Flacon </a:t>
            </a:r>
            <a:r>
              <a:rPr lang="fr-FR" dirty="0" err="1" smtClean="0"/>
              <a:t>multidose</a:t>
            </a:r>
            <a:r>
              <a:rPr lang="fr-FR" dirty="0" smtClean="0"/>
              <a:t> à reconstituer juste avant utilisation (&lt; 6 heures)</a:t>
            </a:r>
          </a:p>
          <a:p>
            <a:pPr marL="637191" lvl="1" indent="-285750"/>
            <a:r>
              <a:rPr lang="fr-FR" dirty="0" smtClean="0"/>
              <a:t>Conservation à l’abri de la lumière et à – 80°</a:t>
            </a:r>
          </a:p>
          <a:p>
            <a:pPr marL="637191" lvl="1" indent="-285750"/>
            <a:r>
              <a:rPr lang="fr-FR" dirty="0" smtClean="0"/>
              <a:t>Conservation 5 jours entre +2 et +8°</a:t>
            </a:r>
          </a:p>
          <a:p>
            <a:pPr marL="637191" lvl="1" indent="-285750"/>
            <a:r>
              <a:rPr lang="fr-FR" dirty="0" smtClean="0"/>
              <a:t>Une reconstitution en plusieurs étapes à respecter scrupuleusement </a:t>
            </a:r>
          </a:p>
          <a:p>
            <a:pPr marL="377823" indent="-285750"/>
            <a:r>
              <a:rPr lang="fr-FR" dirty="0" smtClean="0"/>
              <a:t>Une injection uniquement en intramusculaire</a:t>
            </a:r>
          </a:p>
          <a:p>
            <a:pPr marL="637191" lvl="1" indent="-285750"/>
            <a:r>
              <a:rPr lang="fr-FR" dirty="0" smtClean="0"/>
              <a:t>Point d’attention sur les personnes sous anticoagulants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Un schéma vaccinal simple</a:t>
            </a:r>
          </a:p>
          <a:p>
            <a:pPr marL="637191" lvl="1" indent="-285750"/>
            <a:r>
              <a:rPr lang="fr-FR" dirty="0" smtClean="0"/>
              <a:t>Une 1</a:t>
            </a:r>
            <a:r>
              <a:rPr lang="fr-FR" baseline="30000" dirty="0" smtClean="0"/>
              <a:t>ère</a:t>
            </a:r>
            <a:r>
              <a:rPr lang="fr-FR" dirty="0" smtClean="0"/>
              <a:t> dose puis une seconde à 21 jours</a:t>
            </a:r>
          </a:p>
          <a:p>
            <a:pPr marL="637191" lvl="1" indent="-285750"/>
            <a:r>
              <a:rPr lang="fr-FR" dirty="0" smtClean="0"/>
              <a:t>Une protection au plus tôt 7 jours après la seconde dose – enjeu de terminer le schéma vaccinal avant la 3</a:t>
            </a:r>
            <a:r>
              <a:rPr lang="fr-FR" baseline="30000" dirty="0" smtClean="0"/>
              <a:t>ème</a:t>
            </a:r>
            <a:r>
              <a:rPr lang="fr-FR" dirty="0" smtClean="0"/>
              <a:t> vague</a:t>
            </a:r>
          </a:p>
          <a:p>
            <a:pPr marL="637191" lvl="1" indent="-285750"/>
            <a:r>
              <a:rPr lang="fr-FR" dirty="0" smtClean="0"/>
              <a:t>Un schéma de vaccination débuté avec le vaccin Pfizer doit se poursuivre avec le vaccin Pfizer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4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Données disponibles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843558"/>
            <a:ext cx="8424334" cy="4032448"/>
          </a:xfrm>
        </p:spPr>
        <p:txBody>
          <a:bodyPr/>
          <a:lstStyle/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Un profil d’efficacité satisfaisant voire très satisfaisant 95 % y compris chez les 75 ans et plus</a:t>
            </a:r>
          </a:p>
          <a:p>
            <a:pPr marL="637191" lvl="1" indent="-285750"/>
            <a:r>
              <a:rPr lang="fr-FR" dirty="0" smtClean="0"/>
              <a:t>Sur 100  </a:t>
            </a:r>
            <a:r>
              <a:rPr lang="fr-FR" dirty="0"/>
              <a:t>personnes exposées au virus SARS-CoV-2, dans des conditions qui auraient dû les </a:t>
            </a:r>
            <a:r>
              <a:rPr lang="fr-FR" dirty="0" smtClean="0"/>
              <a:t>infecter, 95 </a:t>
            </a:r>
            <a:r>
              <a:rPr lang="fr-FR" dirty="0"/>
              <a:t>ont été protégées. </a:t>
            </a:r>
            <a:endParaRPr lang="fr-FR" dirty="0" smtClean="0"/>
          </a:p>
          <a:p>
            <a:pPr marL="637191" lvl="1" indent="-285750"/>
            <a:r>
              <a:rPr lang="fr-FR" dirty="0" smtClean="0"/>
              <a:t>Aucune évaluation, à ce stade, sur l’efficacité sur le risque de transmission</a:t>
            </a:r>
          </a:p>
          <a:p>
            <a:endParaRPr lang="fr-FR" dirty="0" smtClean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Un profil de sécurité classique pour un vaccin</a:t>
            </a:r>
          </a:p>
          <a:p>
            <a:pPr marL="637191" lvl="1" indent="-285750"/>
            <a:r>
              <a:rPr lang="fr-FR" dirty="0"/>
              <a:t>Les effets indésirables les plus fréquents sont : douleur au point d’injection (&gt; 80%), fatigue (&gt;60%), </a:t>
            </a:r>
            <a:r>
              <a:rPr lang="fr-FR" dirty="0" smtClean="0"/>
              <a:t>les maux de tête </a:t>
            </a:r>
            <a:r>
              <a:rPr lang="fr-FR" dirty="0"/>
              <a:t>(&gt; 50%), </a:t>
            </a:r>
            <a:r>
              <a:rPr lang="fr-FR" dirty="0" smtClean="0"/>
              <a:t>les douleurs musculaires </a:t>
            </a:r>
            <a:r>
              <a:rPr lang="fr-FR" dirty="0"/>
              <a:t>(&gt; 30%), frissons (30%), </a:t>
            </a:r>
            <a:r>
              <a:rPr lang="fr-FR" dirty="0" smtClean="0"/>
              <a:t>les douleurs articulaires </a:t>
            </a:r>
            <a:r>
              <a:rPr lang="fr-FR" dirty="0"/>
              <a:t>(&gt; 20%) et </a:t>
            </a:r>
            <a:r>
              <a:rPr lang="fr-FR" dirty="0" smtClean="0"/>
              <a:t>fièvre </a:t>
            </a:r>
            <a:r>
              <a:rPr lang="fr-FR" dirty="0"/>
              <a:t>(&gt; 10%), d’intensité en général faible à modérée et résolutifs en quelques jours après la </a:t>
            </a:r>
            <a:r>
              <a:rPr lang="fr-FR" dirty="0" smtClean="0"/>
              <a:t>vaccination. </a:t>
            </a:r>
          </a:p>
          <a:p>
            <a:pPr marL="637191" lvl="1" indent="-285750"/>
            <a:r>
              <a:rPr lang="fr-FR" dirty="0" smtClean="0"/>
              <a:t>Des données toujours en cours de recueil – recul de deux mois </a:t>
            </a:r>
            <a:endParaRPr lang="fr-FR" dirty="0" smtClean="0"/>
          </a:p>
          <a:p>
            <a:pPr marL="637191" lvl="1" indent="-285750"/>
            <a:r>
              <a:rPr lang="fr-FR" dirty="0" smtClean="0"/>
              <a:t>Risque de réactions anaphylactiques sévères documenté</a:t>
            </a:r>
          </a:p>
          <a:p>
            <a:pPr marL="637191" lvl="1" indent="-285750"/>
            <a:r>
              <a:rPr lang="fr-FR" dirty="0" smtClean="0"/>
              <a:t>Survenue d’un petit nombre de cas de paralysies de Bell en cours d’analyse</a:t>
            </a:r>
            <a:endParaRPr lang="fr-FR" dirty="0"/>
          </a:p>
          <a:p>
            <a:pPr lvl="1" indent="0">
              <a:buNone/>
            </a:pPr>
            <a:endParaRPr lang="fr-FR" dirty="0" smtClean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Absence de données chez l’enfant (&lt; 16 ans), la femme enceinte, la femme allaitante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531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303309D-2863-4855-9FD8-58329FC1DA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231760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3BF6D43-B22E-4E8E-A5FA-21DC46A90D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="" xmlns:a16="http://schemas.microsoft.com/office/drawing/2014/main" id="{F6A7F09E-354C-42F6-B757-351DA335B20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148625"/>
            <a:ext cx="6748236" cy="478909"/>
          </a:xfrm>
        </p:spPr>
        <p:txBody>
          <a:bodyPr/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campagne de vaccination inédite aux enjeux considérables</a:t>
            </a:r>
            <a:b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4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fr-FR" sz="14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85EFCB-D96C-4130-BCEB-B22D544872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1520" y="915566"/>
            <a:ext cx="8640960" cy="3654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fr-FR" sz="1500" dirty="0" smtClean="0"/>
              <a:t>Une pandémie dont la gravité, l’impact sur la santé publique, l’impact économique et sociétal sont importants</a:t>
            </a:r>
            <a:endParaRPr lang="fr-FR" sz="1500" dirty="0"/>
          </a:p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fr-FR" sz="1500" dirty="0"/>
              <a:t>Une </a:t>
            </a:r>
            <a:r>
              <a:rPr lang="fr-FR" sz="1500" dirty="0" smtClean="0"/>
              <a:t>situation épidémiologique qui reste préoccupante au niveau national et régional avec une évolution par vague et une phase actuelle de plateau</a:t>
            </a:r>
            <a:endParaRPr lang="fr-FR" sz="1500" dirty="0"/>
          </a:p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fr-FR" sz="1500" dirty="0" smtClean="0"/>
              <a:t>Une forte attente du public de sortir de la situation actuelle mais une confiance à construire sur les vaccins</a:t>
            </a:r>
          </a:p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fr-FR" sz="1500" dirty="0" smtClean="0"/>
              <a:t>Des enjeux de rigueur, de sécurité, d’éthique pour mener à bien </a:t>
            </a:r>
            <a:r>
              <a:rPr lang="fr-FR" sz="1500" b="1" u="sng" dirty="0" smtClean="0"/>
              <a:t>les</a:t>
            </a:r>
            <a:r>
              <a:rPr lang="fr-FR" sz="1500" dirty="0" smtClean="0"/>
              <a:t> campagnes de vaccination qui seront différentes selon les types de vaccins, selon les populations prioritaires et selon le nombre de doses de vaccins disponibles</a:t>
            </a:r>
          </a:p>
        </p:txBody>
      </p:sp>
    </p:spTree>
    <p:extLst>
      <p:ext uri="{BB962C8B-B14F-4D97-AF65-F5344CB8AC3E}">
        <p14:creationId xmlns:p14="http://schemas.microsoft.com/office/powerpoint/2010/main" val="28355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0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20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 PROJET VACCINATION COVID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966304"/>
            <a:ext cx="7056334" cy="1200329"/>
          </a:xfrm>
          <a:prstGeom prst="rect">
            <a:avLst/>
          </a:prstGeom>
          <a:solidFill>
            <a:srgbClr val="00009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PARCOURS VACCINAL</a:t>
            </a:r>
          </a:p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PREREQUIS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42" y="3254742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303309D-2863-4855-9FD8-58329FC1DA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855653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3BF6D43-B22E-4E8E-A5FA-21DC46A90D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="" xmlns:a16="http://schemas.microsoft.com/office/drawing/2014/main" id="{F6A7F09E-354C-42F6-B757-351DA335B20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148625"/>
            <a:ext cx="6748236" cy="694933"/>
          </a:xfrm>
        </p:spPr>
        <p:txBody>
          <a:bodyPr/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Respecter les conditions de conservation du vaccin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85EFCB-D96C-4130-BCEB-B22D544872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1520" y="1038629"/>
            <a:ext cx="8640960" cy="303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sp>
        <p:nvSpPr>
          <p:cNvPr id="3" name="Rectangle 2"/>
          <p:cNvSpPr/>
          <p:nvPr/>
        </p:nvSpPr>
        <p:spPr>
          <a:xfrm>
            <a:off x="251520" y="915566"/>
            <a:ext cx="835292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Entre +2 et +8° pendant </a:t>
            </a:r>
            <a:r>
              <a:rPr lang="fr-FR" sz="15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 jours 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à partir de la date et de l’heure de la décongélation</a:t>
            </a:r>
          </a:p>
          <a:p>
            <a:pPr marL="456945" lvl="1" algn="just">
              <a:buClr>
                <a:srgbClr val="E1000F"/>
              </a:buClr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Pendant le transport </a:t>
            </a:r>
            <a:r>
              <a:rPr lang="fr-FR" sz="15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(&lt; 12 heures 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impérativement)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Pendant les 5 jours avec une traçabilité journalière de la température du réfrigérateur (à usage uniquement médical, stockage sur les clayettes centrales)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température ambiante, le flacon se conserve uniquement </a:t>
            </a:r>
            <a:r>
              <a:rPr lang="fr-FR" sz="15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 heures</a:t>
            </a:r>
          </a:p>
          <a:p>
            <a:pPr marL="456945" lvl="1" algn="just">
              <a:buClr>
                <a:srgbClr val="E1000F"/>
              </a:buClr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Flacon </a:t>
            </a:r>
            <a:r>
              <a:rPr lang="fr-FR" sz="1500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multidose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– 5 doses pour le vaccin Pfizer </a:t>
            </a:r>
          </a:p>
          <a:p>
            <a:pPr marL="1199730" lvl="2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pour ne pas perdre de doses, planning de vaccination à élaborer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Conservation de </a:t>
            </a:r>
            <a:r>
              <a:rPr lang="fr-FR" sz="15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 heures 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une fois la dilution effectuée</a:t>
            </a:r>
          </a:p>
          <a:p>
            <a:pPr marL="456945" lvl="1" algn="just">
              <a:buClr>
                <a:srgbClr val="E1000F"/>
              </a:buClr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2</a:t>
            </a:r>
            <a:r>
              <a:rPr lang="fr-FR" sz="1500" baseline="30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nd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injection doit être pratiquée avec le même vaccin que la 1</a:t>
            </a:r>
            <a:r>
              <a:rPr lang="fr-FR" sz="1500" baseline="30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ère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marL="1199730" lvl="2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à J21 pour le vaccin Pfizer</a:t>
            </a: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303309D-2863-4855-9FD8-58329FC1DA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261770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3BF6D43-B22E-4E8E-A5FA-21DC46A90D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="" xmlns:a16="http://schemas.microsoft.com/office/drawing/2014/main" id="{F6A7F09E-354C-42F6-B757-351DA335B20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148625"/>
            <a:ext cx="6748236" cy="694933"/>
          </a:xfrm>
        </p:spPr>
        <p:txBody>
          <a:bodyPr/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Identifier les populations prioritaires 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85EFCB-D96C-4130-BCEB-B22D544872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1520" y="1038629"/>
            <a:ext cx="8640960" cy="303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sp>
        <p:nvSpPr>
          <p:cNvPr id="3" name="Rectangle 2"/>
          <p:cNvSpPr/>
          <p:nvPr/>
        </p:nvSpPr>
        <p:spPr>
          <a:xfrm>
            <a:off x="251520" y="69954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1000F"/>
              </a:buClr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Les facteurs de risque pour prioriser la vaccination (HAS – consultation </a:t>
            </a:r>
            <a:r>
              <a:rPr lang="fr-FR" sz="15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prévaccination</a:t>
            </a: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– 23/12/2020)</a:t>
            </a:r>
          </a:p>
          <a:p>
            <a:pPr algn="just">
              <a:buClr>
                <a:srgbClr val="E1000F"/>
              </a:buClr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L’âge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L’obésité (IMC &gt;30), particulièrement chez les plus jeunes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BPCO et l’insuffisance respiratoire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L’hypertension artérielle compliquée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L’insuffisance cardiaque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 diabète (de type 1 et de type 2)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L’insuffisance rénale chronique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Les cancers et maladies hématologiques malignes actifs et de moins de 3 ans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 fait d’avoir une transplantation d’organe solide ou de cellules souches hématopoïétiques 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trisomie 21.</a:t>
            </a:r>
          </a:p>
          <a:p>
            <a:pPr marL="742541" lvl="1" indent="-285596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Il est à noter que toutes n’ont cependant pas le même poids. Le cumul de ces comorbidités est également à risque.</a:t>
            </a: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303309D-2863-4855-9FD8-58329FC1DA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30823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3BF6D43-B22E-4E8E-A5FA-21DC46A90D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="" xmlns:a16="http://schemas.microsoft.com/office/drawing/2014/main" id="{F6A7F09E-354C-42F6-B757-351DA335B20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148625"/>
            <a:ext cx="6748236" cy="406901"/>
          </a:xfrm>
        </p:spPr>
        <p:txBody>
          <a:bodyPr/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Respecter les conditions de reconstitution du vaccin 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85EFCB-D96C-4130-BCEB-B22D544872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1520" y="1038629"/>
            <a:ext cx="8640960" cy="303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pic>
        <p:nvPicPr>
          <p:cNvPr id="7" name="Image 6"/>
          <p:cNvPicPr/>
          <p:nvPr/>
        </p:nvPicPr>
        <p:blipFill>
          <a:blip r:embed="rId9"/>
          <a:stretch>
            <a:fillRect/>
          </a:stretch>
        </p:blipFill>
        <p:spPr>
          <a:xfrm>
            <a:off x="1115616" y="483518"/>
            <a:ext cx="3840649" cy="456416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48065" y="1849598"/>
            <a:ext cx="344196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Un vaccin livré en flacon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sans le </a:t>
            </a:r>
            <a:r>
              <a:rPr lang="fr-FR" dirty="0" err="1" smtClean="0">
                <a:solidFill>
                  <a:schemeClr val="tx2"/>
                </a:solidFill>
              </a:rPr>
              <a:t>Nacl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pour la reconstitution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Et sans les dispositifs médicaux</a:t>
            </a: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Un vaccin fragile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303309D-2863-4855-9FD8-58329FC1DA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423094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3BF6D43-B22E-4E8E-A5FA-21DC46A90D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="" xmlns:a16="http://schemas.microsoft.com/office/drawing/2014/main" id="{F6A7F09E-354C-42F6-B757-351DA335B20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148625"/>
            <a:ext cx="6748236" cy="406901"/>
          </a:xfrm>
        </p:spPr>
        <p:txBody>
          <a:bodyPr/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Respecter les conditions de reconstitution du vaccin 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85EFCB-D96C-4130-BCEB-B22D544872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1520" y="1038629"/>
            <a:ext cx="8640960" cy="303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pic>
        <p:nvPicPr>
          <p:cNvPr id="10" name="Image 9"/>
          <p:cNvPicPr/>
          <p:nvPr/>
        </p:nvPicPr>
        <p:blipFill>
          <a:blip r:embed="rId9"/>
          <a:stretch>
            <a:fillRect/>
          </a:stretch>
        </p:blipFill>
        <p:spPr>
          <a:xfrm>
            <a:off x="323528" y="1018674"/>
            <a:ext cx="4407535" cy="276225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4708043" y="1096779"/>
            <a:ext cx="43815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303309D-2863-4855-9FD8-58329FC1DA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118853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3BF6D43-B22E-4E8E-A5FA-21DC46A90D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="" xmlns:a16="http://schemas.microsoft.com/office/drawing/2014/main" id="{F6A7F09E-354C-42F6-B757-351DA335B20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148625"/>
            <a:ext cx="6748236" cy="406901"/>
          </a:xfrm>
        </p:spPr>
        <p:txBody>
          <a:bodyPr/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Respecter les conditions de reconstitution du vaccin 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85EFCB-D96C-4130-BCEB-B22D544872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1520" y="1038629"/>
            <a:ext cx="8640960" cy="303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pic>
        <p:nvPicPr>
          <p:cNvPr id="7" name="Image 6"/>
          <p:cNvPicPr/>
          <p:nvPr/>
        </p:nvPicPr>
        <p:blipFill>
          <a:blip r:embed="rId9"/>
          <a:stretch>
            <a:fillRect/>
          </a:stretch>
        </p:blipFill>
        <p:spPr>
          <a:xfrm>
            <a:off x="821457" y="483518"/>
            <a:ext cx="3750543" cy="4288001"/>
          </a:xfrm>
          <a:prstGeom prst="rect">
            <a:avLst/>
          </a:prstGeom>
        </p:spPr>
      </p:pic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5292080" y="1180258"/>
            <a:ext cx="2664296" cy="2687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kern="150" dirty="0">
                <a:solidFill>
                  <a:srgbClr val="1F497D"/>
                </a:solidFill>
                <a:effectLst/>
                <a:latin typeface="Liberation Serif"/>
                <a:ea typeface="SimSun"/>
                <a:cs typeface="Mangal"/>
              </a:rPr>
              <a:t>L’injection est à faire en intramusculaire dans le </a:t>
            </a:r>
            <a:r>
              <a:rPr lang="fr-FR" sz="1200" b="1" kern="150" dirty="0" smtClean="0">
                <a:solidFill>
                  <a:srgbClr val="1F497D"/>
                </a:solidFill>
                <a:effectLst/>
                <a:latin typeface="Liberation Serif"/>
                <a:ea typeface="SimSun"/>
                <a:cs typeface="Mangal"/>
              </a:rPr>
              <a:t>deltoïde</a:t>
            </a:r>
          </a:p>
          <a:p>
            <a:pPr algn="ctr">
              <a:spcAft>
                <a:spcPts val="0"/>
              </a:spcAft>
            </a:pPr>
            <a:endParaRPr lang="fr-FR" sz="1200" kern="150" dirty="0">
              <a:effectLst/>
              <a:latin typeface="Liberation Serif"/>
              <a:ea typeface="SimSun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fr-FR" sz="1200" b="1" kern="150" dirty="0">
                <a:solidFill>
                  <a:srgbClr val="1F497D"/>
                </a:solidFill>
                <a:effectLst/>
                <a:latin typeface="Liberation Serif"/>
                <a:ea typeface="SimSun"/>
                <a:cs typeface="Mangal"/>
              </a:rPr>
              <a:t>Avec une aiguille de longueur 25 mm</a:t>
            </a:r>
            <a:endParaRPr lang="fr-FR" sz="1200" kern="150" dirty="0">
              <a:effectLst/>
              <a:latin typeface="Liberation Serif"/>
              <a:ea typeface="SimSun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fr-FR" sz="1200" b="1" kern="150" dirty="0">
                <a:solidFill>
                  <a:srgbClr val="1F497D"/>
                </a:solidFill>
                <a:effectLst/>
                <a:latin typeface="Liberation Serif"/>
                <a:ea typeface="SimSun"/>
                <a:cs typeface="Mangal"/>
              </a:rPr>
              <a:t> (25 G ou 23 G</a:t>
            </a:r>
            <a:r>
              <a:rPr lang="fr-FR" sz="1200" b="1" kern="150" dirty="0" smtClean="0">
                <a:solidFill>
                  <a:srgbClr val="1F497D"/>
                </a:solidFill>
                <a:effectLst/>
                <a:latin typeface="Liberation Serif"/>
                <a:ea typeface="SimSun"/>
                <a:cs typeface="Mangal"/>
              </a:rPr>
              <a:t>)</a:t>
            </a:r>
          </a:p>
          <a:p>
            <a:pPr algn="ctr">
              <a:spcAft>
                <a:spcPts val="0"/>
              </a:spcAft>
            </a:pPr>
            <a:endParaRPr lang="fr-FR" sz="1200" kern="150" dirty="0">
              <a:effectLst/>
              <a:latin typeface="Liberation Serif"/>
              <a:ea typeface="SimSun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fr-FR" sz="1200" b="1" kern="150" dirty="0">
                <a:solidFill>
                  <a:srgbClr val="1F497D"/>
                </a:solidFill>
                <a:effectLst/>
                <a:latin typeface="Liberation Serif"/>
                <a:ea typeface="SimSun"/>
                <a:cs typeface="Mangal"/>
              </a:rPr>
              <a:t>En perpendiculaire et en maintenant le </a:t>
            </a:r>
            <a:r>
              <a:rPr lang="fr-FR" sz="1200" b="1" kern="150" dirty="0" smtClean="0">
                <a:solidFill>
                  <a:srgbClr val="1F497D"/>
                </a:solidFill>
                <a:effectLst/>
                <a:latin typeface="Liberation Serif"/>
                <a:ea typeface="SimSun"/>
                <a:cs typeface="Mangal"/>
              </a:rPr>
              <a:t>muscle</a:t>
            </a:r>
          </a:p>
          <a:p>
            <a:pPr algn="ctr">
              <a:spcAft>
                <a:spcPts val="0"/>
              </a:spcAft>
            </a:pPr>
            <a:endParaRPr lang="fr-FR" sz="1200" kern="150" dirty="0">
              <a:effectLst/>
              <a:latin typeface="Liberation Serif"/>
              <a:ea typeface="SimSun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fr-FR" sz="1200" b="1" kern="150" dirty="0">
                <a:solidFill>
                  <a:srgbClr val="1F497D"/>
                </a:solidFill>
                <a:effectLst/>
                <a:latin typeface="Liberation Serif"/>
                <a:ea typeface="SimSun"/>
                <a:cs typeface="Mangal"/>
              </a:rPr>
              <a:t>Avec cette longueur d’aiguille, pour une injection en intramusculaire, il n’est pas préconisé de faire un pli cutané</a:t>
            </a:r>
            <a:endParaRPr lang="fr-FR" sz="1200" kern="150" dirty="0">
              <a:effectLst/>
              <a:latin typeface="Liberation Serif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2436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010" y="1275606"/>
            <a:ext cx="8101406" cy="346248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 médecin doit informer </a:t>
            </a: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 façon 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claire </a:t>
            </a: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et adaptée </a:t>
            </a: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personne à vacciner pour qu’elle soit en mesure d’exercer sa </a:t>
            </a: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liberté de jugement et de </a:t>
            </a: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décision pour un consentement libre et éclairé.</a:t>
            </a:r>
          </a:p>
          <a:p>
            <a:pPr algn="just" defTabSz="914310">
              <a:buClr>
                <a:srgbClr val="E1000F"/>
              </a:buClr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 médecin doit être en capacité de prouver qu’il a exécuté cette obligation</a:t>
            </a:r>
          </a:p>
          <a:p>
            <a:pPr marL="742883" lvl="1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notice du vaccin n’est pas fourni avec les flacons 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(le RCP est accessible sur Internet sur le site de l’EMA)</a:t>
            </a: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 consentement ne doit pas être recueilli obligatoirement par écrit </a:t>
            </a: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Il est tracé dans le SI vaccin Covid</a:t>
            </a: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 defTabSz="914310">
              <a:buClr>
                <a:srgbClr val="E1000F"/>
              </a:buClr>
            </a:pPr>
            <a:endParaRPr lang="fr-FR" sz="12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239589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Recueillir le consentement </a:t>
            </a:r>
            <a:endParaRPr lang="fr-FR" sz="14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1800" y="239589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Vacciner en toute sécurité</a:t>
            </a:r>
            <a:endParaRPr lang="fr-FR" sz="14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854031" cy="511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010" y="1275606"/>
            <a:ext cx="8101406" cy="115415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 Vaccin Covid</a:t>
            </a: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Carte CPS ou </a:t>
            </a:r>
            <a:r>
              <a:rPr lang="fr-FR" sz="1500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connection</a:t>
            </a: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e-CPS</a:t>
            </a: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 defTabSz="914310">
              <a:buClr>
                <a:srgbClr val="E1000F"/>
              </a:buClr>
            </a:pPr>
            <a:endParaRPr lang="fr-FR" sz="12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239589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Assurer la traçabilité</a:t>
            </a:r>
            <a:endParaRPr lang="fr-FR" sz="14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010" y="1275606"/>
            <a:ext cx="8101406" cy="161582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Effets secondaires immédiats dont le risque de réactions anaphylactiques sévères</a:t>
            </a: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Effets secondaires à moyen terme</a:t>
            </a: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Lien avec le système national et régional de pharmacovigilance</a:t>
            </a:r>
            <a:endParaRPr lang="fr-FR" sz="15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 defTabSz="914310">
              <a:buClr>
                <a:srgbClr val="E1000F"/>
              </a:buClr>
            </a:pPr>
            <a:endParaRPr lang="fr-FR" sz="12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29" indent="-285729" algn="just" defTabSz="914310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239589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Surveiller</a:t>
            </a:r>
            <a:endParaRPr lang="fr-FR" sz="1400" b="1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303309D-2863-4855-9FD8-58329FC1DA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04647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3BF6D43-B22E-4E8E-A5FA-21DC46A90D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sz="19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="" xmlns:a16="http://schemas.microsoft.com/office/drawing/2014/main" id="{F6A7F09E-354C-42F6-B757-351DA335B20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148625"/>
            <a:ext cx="6748236" cy="478909"/>
          </a:xfrm>
        </p:spPr>
        <p:txBody>
          <a:bodyPr/>
          <a:lstStyle/>
          <a:p>
            <a: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campagne de vaccination inédite aux enjeux considérables</a:t>
            </a:r>
            <a:br>
              <a:rPr lang="fr-FR" sz="1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4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fr-FR" sz="14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85EFCB-D96C-4130-BCEB-B22D544872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1364" y="1059582"/>
            <a:ext cx="8640960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fr-FR" sz="1500" dirty="0" smtClean="0"/>
              <a:t>Les objectifs généraux de la campagne (stratégie vaccinale HAS)</a:t>
            </a:r>
          </a:p>
          <a:p>
            <a:pPr marL="514350" lvl="1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fr-FR" sz="1500" dirty="0" smtClean="0"/>
              <a:t>Favoriser l’adhésion du public et de tous les acteurs</a:t>
            </a:r>
          </a:p>
          <a:p>
            <a:pPr marL="514350" lvl="1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fr-FR" sz="1500" dirty="0" smtClean="0"/>
              <a:t>Mettre en place une organisation pragmatique et flexible</a:t>
            </a:r>
          </a:p>
          <a:p>
            <a:pPr marL="514350" lvl="1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fr-FR" sz="1500" dirty="0" smtClean="0"/>
              <a:t>Informer tous les acteurs impliqués et se donner les moyens de piloter la campagne</a:t>
            </a:r>
          </a:p>
          <a:p>
            <a:pPr marL="285750" indent="-285750" algn="just">
              <a:lnSpc>
                <a:spcPct val="15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2582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0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30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 PROJET VACCINATION COVID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966304"/>
            <a:ext cx="7056334" cy="1200329"/>
          </a:xfrm>
          <a:prstGeom prst="rect">
            <a:avLst/>
          </a:prstGeom>
          <a:solidFill>
            <a:srgbClr val="00009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TEMPS D’ECHANGE</a:t>
            </a:r>
          </a:p>
          <a:p>
            <a:pPr algn="r">
              <a:lnSpc>
                <a:spcPct val="150000"/>
              </a:lnSpc>
            </a:pP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48745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aller plus loin sur les vaccins COVID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843559"/>
            <a:ext cx="8424334" cy="3744417"/>
          </a:xfrm>
        </p:spPr>
        <p:txBody>
          <a:bodyPr>
            <a:normAutofit fontScale="92500" lnSpcReduction="10000"/>
          </a:bodyPr>
          <a:lstStyle/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Sur le site de l’EMA, les étapes de l’AMM et de la pharmacovigilance des vaccins COVID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u="sng" dirty="0">
                <a:hlinkClick r:id="rId3"/>
              </a:rPr>
              <a:t>https://www.ema.europa.eu/en/events/public-stakeholder-meeting-development-authorisation-safe-effective-covid-19-vaccines-eu</a:t>
            </a:r>
            <a:r>
              <a:rPr lang="fr-FR" sz="1600" dirty="0"/>
              <a:t> </a:t>
            </a:r>
            <a:endParaRPr lang="fr-FR" sz="1600" dirty="0" smtClean="0"/>
          </a:p>
          <a:p>
            <a:endParaRPr lang="fr-FR" sz="1600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Sur le site de l’ANSM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4"/>
              </a:rPr>
              <a:t>https://www.ansm.sante.fr/Dossiers/COVID-19-Vaccins/COVID-19-Les-vaccins/(offset)/</a:t>
            </a:r>
            <a:r>
              <a:rPr lang="fr-FR" sz="1600" dirty="0" smtClean="0">
                <a:hlinkClick r:id="rId4"/>
              </a:rPr>
              <a:t>0</a:t>
            </a:r>
            <a:r>
              <a:rPr lang="fr-FR" sz="1600" dirty="0" smtClean="0"/>
              <a:t> </a:t>
            </a:r>
          </a:p>
          <a:p>
            <a:endParaRPr lang="fr-FR" sz="1600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Sur le site du ministère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5"/>
              </a:rPr>
              <a:t>https://</a:t>
            </a:r>
            <a:r>
              <a:rPr lang="fr-FR" sz="1600" dirty="0" smtClean="0">
                <a:hlinkClick r:id="rId5"/>
              </a:rPr>
              <a:t>solidarites-sante.gouv.fr/soins-et-maladies/maladies/maladies-infectieuses/coronavirus/la-vaccination/article/la-strategie-vaccinale</a:t>
            </a:r>
            <a:r>
              <a:rPr lang="fr-FR" sz="1600" dirty="0" smtClean="0"/>
              <a:t> 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Sur le site de la HAS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6"/>
              </a:rPr>
              <a:t>https://</a:t>
            </a:r>
            <a:r>
              <a:rPr lang="fr-FR" sz="1600" dirty="0" smtClean="0">
                <a:hlinkClick r:id="rId6"/>
              </a:rPr>
              <a:t>www.has-sante.fr/jcms/p_3221237/fr/vaccins-covid-19-quelle-strategie-de-priorisation-a-l-initiation-de-la-campagne</a:t>
            </a:r>
            <a:r>
              <a:rPr lang="fr-FR" sz="1600" dirty="0" smtClean="0"/>
              <a:t> 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862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aller plus loin sur les vaccins COVID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843559"/>
            <a:ext cx="8424334" cy="3744417"/>
          </a:xfrm>
        </p:spPr>
        <p:txBody>
          <a:bodyPr>
            <a:normAutofit fontScale="92500" lnSpcReduction="20000"/>
          </a:bodyPr>
          <a:lstStyle/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 site de vaccination </a:t>
            </a:r>
            <a:r>
              <a:rPr lang="fr-FR" sz="1600" dirty="0" err="1" smtClean="0"/>
              <a:t>infoservice</a:t>
            </a:r>
            <a:endParaRPr lang="fr-FR" sz="1600" dirty="0" smtClean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u="sng" dirty="0">
                <a:hlinkClick r:id="rId3"/>
              </a:rPr>
              <a:t>https://vaccination-info-service.fr/?xtor=SEC-40-GOO-[Vaccination_G%C3%A9n%C3%A9rique]--S-[vaccination]&amp;</a:t>
            </a:r>
            <a:r>
              <a:rPr lang="fr-FR" sz="1600" u="sng" dirty="0" smtClean="0">
                <a:hlinkClick r:id="rId3"/>
              </a:rPr>
              <a:t>gclid=EAIaIQobChMIkKCsjvXP7QIVAdPtCh3Gug03EAAYASAAEgJoXPD_BwE</a:t>
            </a:r>
            <a:r>
              <a:rPr lang="fr-FR" sz="1600" u="sng" dirty="0" smtClean="0"/>
              <a:t> </a:t>
            </a:r>
            <a:endParaRPr lang="fr-FR" sz="1600" dirty="0"/>
          </a:p>
          <a:p>
            <a:endParaRPr lang="fr-FR" sz="1600" dirty="0" smtClean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Sur le site de la société française de pharmacologie et de thérapeutique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4"/>
              </a:rPr>
              <a:t>https://</a:t>
            </a:r>
            <a:r>
              <a:rPr lang="fr-FR" sz="1600" dirty="0" smtClean="0">
                <a:hlinkClick r:id="rId4"/>
              </a:rPr>
              <a:t>sfpt-fr.org/faq-vaccins</a:t>
            </a:r>
            <a:r>
              <a:rPr lang="fr-FR" sz="1600" dirty="0" smtClean="0"/>
              <a:t> 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Sur le site de la SPLIF</a:t>
            </a:r>
          </a:p>
          <a:p>
            <a:pPr marL="377823" indent="-285750"/>
            <a:r>
              <a:rPr lang="fr-FR" sz="1600" dirty="0"/>
              <a:t>Vaccins Covid-19 : toutes les réponses à vos questions</a:t>
            </a:r>
          </a:p>
          <a:p>
            <a:pPr marL="92073" indent="0">
              <a:buNone/>
            </a:pPr>
            <a:r>
              <a:rPr lang="fr-FR" sz="1600" dirty="0">
                <a:hlinkClick r:id="rId5"/>
              </a:rPr>
              <a:t>https://www.infectiologie.com/fr/actualites/vaccins-covid-19-toutes-les-reponses-a-vos-questions_-</a:t>
            </a:r>
            <a:r>
              <a:rPr lang="fr-FR" sz="1600" dirty="0" smtClean="0">
                <a:hlinkClick r:id="rId5"/>
              </a:rPr>
              <a:t>n.html</a:t>
            </a:r>
            <a:r>
              <a:rPr lang="fr-FR" sz="1600" dirty="0" smtClean="0"/>
              <a:t> </a:t>
            </a:r>
          </a:p>
          <a:p>
            <a:endParaRPr lang="fr-FR" sz="1600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Sur le site de l’Inserm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sz="1600" dirty="0"/>
              <a:t> </a:t>
            </a:r>
            <a:r>
              <a:rPr lang="fr-FR" sz="1600" dirty="0">
                <a:hlinkClick r:id="rId6"/>
              </a:rPr>
              <a:t>https://</a:t>
            </a:r>
            <a:r>
              <a:rPr lang="fr-FR" sz="1600" dirty="0" smtClean="0">
                <a:hlinkClick r:id="rId6"/>
              </a:rPr>
              <a:t>www.inserm.fr/information-en-sante/dossiers-information/coronavirus-sars-cov-et-mers-cov</a:t>
            </a:r>
            <a:r>
              <a:rPr lang="fr-FR" sz="1600" dirty="0" smtClean="0"/>
              <a:t> 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52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0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4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 PROJET VACCINATION COVID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63688" y="966304"/>
            <a:ext cx="7056334" cy="3970318"/>
          </a:xfrm>
          <a:prstGeom prst="rect">
            <a:avLst/>
          </a:prstGeom>
          <a:solidFill>
            <a:srgbClr val="00009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VACCINS COVID-19</a:t>
            </a:r>
          </a:p>
          <a:p>
            <a:pPr algn="r">
              <a:lnSpc>
                <a:spcPct val="150000"/>
              </a:lnSpc>
            </a:pP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Quelle information disponible pour établir une relation de confiance avec </a:t>
            </a: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professionnels?</a:t>
            </a:r>
            <a:endParaRPr lang="fr-FR" sz="2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endParaRPr lang="fr-FR" sz="2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objectif de transparence et de clarté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3075806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184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VACCINS COVID – ETAPES DE DEVELOPPEMENT, D’EVALUATION et D’APPROBATION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8623245" cy="200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3123285"/>
            <a:ext cx="143954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Etudes de qualité pharmaceutique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49004" y="3108709"/>
            <a:ext cx="143954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Etudes non cliniques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28192" y="3091019"/>
            <a:ext cx="136294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Etudes de qualité pharmaceutique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567736" y="3077119"/>
            <a:ext cx="137241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Evaluation</a:t>
            </a:r>
          </a:p>
          <a:p>
            <a:pPr algn="ctr"/>
            <a:r>
              <a:rPr lang="fr-FR" sz="1200" dirty="0" smtClean="0"/>
              <a:t>Décision AMM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007280" y="3077119"/>
            <a:ext cx="137303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Production</a:t>
            </a:r>
          </a:p>
          <a:p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446824" y="3077119"/>
            <a:ext cx="1439544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Etudes de sécurité</a:t>
            </a:r>
          </a:p>
          <a:p>
            <a:pPr algn="ctr"/>
            <a:r>
              <a:rPr lang="fr-FR" sz="1100" dirty="0" smtClean="0"/>
              <a:t>Pharmacovigilance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7863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VACCINS – LES VACCINS COVID - CALENDRIER COMPARE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526"/>
            <a:ext cx="7708776" cy="433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843558"/>
            <a:ext cx="7564760" cy="166199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Une autorisation dans des délais très courts</a:t>
            </a:r>
          </a:p>
          <a:p>
            <a:r>
              <a:rPr lang="fr-FR" dirty="0" smtClean="0"/>
              <a:t>8 mois en lieu et place de 5 à 10 ans</a:t>
            </a:r>
          </a:p>
          <a:p>
            <a:endParaRPr lang="fr-FR" dirty="0"/>
          </a:p>
          <a:p>
            <a:r>
              <a:rPr lang="fr-FR" sz="1600" dirty="0" smtClean="0"/>
              <a:t>Des étapes en temps masqué / un financement public  / la mobilisation massive de l’expertise publique et l’évaluation au fur et à mesure des données disponibles au niveau de l’agence européenne du médicament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125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VACCINS COVID – UNE PRODUCTION EN TEMPS MASQUE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3" y="688597"/>
            <a:ext cx="7708776" cy="433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05303" y="840926"/>
            <a:ext cx="7564760" cy="172354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Une anticipation de la production</a:t>
            </a:r>
          </a:p>
          <a:p>
            <a:r>
              <a:rPr lang="fr-FR" dirty="0" smtClean="0"/>
              <a:t>Du fait des précommandes</a:t>
            </a:r>
          </a:p>
          <a:p>
            <a:r>
              <a:rPr lang="fr-FR" dirty="0" smtClean="0"/>
              <a:t>Du fait de l’importance de l’attente en période épidémique et des besoins supposés</a:t>
            </a:r>
          </a:p>
          <a:p>
            <a:endParaRPr lang="fr-FR" dirty="0"/>
          </a:p>
          <a:p>
            <a:r>
              <a:rPr lang="fr-FR" sz="1600" dirty="0" smtClean="0"/>
              <a:t>La production a débuté avant l’autorisation de mise sur le marché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176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L’EVALUATION DES VACCINS COVID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23850" y="771550"/>
            <a:ext cx="8424334" cy="3816425"/>
          </a:xfrm>
        </p:spPr>
        <p:txBody>
          <a:bodyPr/>
          <a:lstStyle/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éléments indispensables :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La qualité 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L’efficacité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La sécurité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les vaccins qui sont des produits pharmaceutiques utilisés, en prévention, chez des personnes non malades, des exigences particulièrement fortes en termes de sécurité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évaluation finale qui repose sur l’analyse du bénéfice attendu de ce vaccin par rapport au risque encouru 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évaluation pour la collectivité lors de l’AMM</a:t>
            </a:r>
          </a:p>
          <a:p>
            <a:pPr marL="377823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évaluation individuelle par le médecin pour chaque personne vaccinée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8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74" y="140258"/>
            <a:ext cx="604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SURVEILLANCE DE LA SECURITE DES VACCINS EN VIE REELLE</a:t>
            </a: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39" lvl="1" indent="-285750" algn="just">
              <a:buClr>
                <a:srgbClr val="E1000F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247152731"/>
              </p:ext>
            </p:extLst>
          </p:nvPr>
        </p:nvGraphicFramePr>
        <p:xfrm>
          <a:off x="2411760" y="6634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0940" y="1475473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pharmacovigilance</a:t>
            </a:r>
          </a:p>
          <a:p>
            <a:endParaRPr lang="fr-FR" dirty="0"/>
          </a:p>
          <a:p>
            <a:r>
              <a:rPr lang="fr-FR" sz="1600" dirty="0" smtClean="0"/>
              <a:t>Deux centres régionaux en PACA</a:t>
            </a:r>
          </a:p>
          <a:p>
            <a:endParaRPr lang="fr-FR" sz="1600" dirty="0"/>
          </a:p>
          <a:p>
            <a:r>
              <a:rPr lang="fr-FR" sz="1600" dirty="0" smtClean="0"/>
              <a:t>Marseille – APM</a:t>
            </a:r>
          </a:p>
          <a:p>
            <a:endParaRPr lang="fr-FR" sz="1600" dirty="0"/>
          </a:p>
          <a:p>
            <a:r>
              <a:rPr lang="fr-FR" sz="1600" dirty="0" smtClean="0"/>
              <a:t>Nice - CHU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56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5"/>
  <p:tag name="2LEVEL" val="7.5"/>
  <p:tag name="3LEVEL" val="3.75"/>
  <p:tag name="4LEVEL" val="1.88"/>
  <p:tag name="5LEVEL" val="0.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lVQMT3sSk0_ougWA7w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5"/>
  <p:tag name="2LEVEL" val="7.5"/>
  <p:tag name="3LEVEL" val="3.75"/>
  <p:tag name="4LEVEL" val="1.88"/>
  <p:tag name="5LEVEL" val="0.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5"/>
  <p:tag name="2LEVEL" val="2.5"/>
  <p:tag name="3LEVEL" val="1.25"/>
  <p:tag name="4LEVEL" val="0.62"/>
  <p:tag name="5LEVEL" val="0.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5"/>
  <p:tag name="2LEVEL" val="2.5"/>
  <p:tag name="3LEVEL" val="1.25"/>
  <p:tag name="4LEVEL" val="0.62"/>
  <p:tag name="5LEVEL" val="0.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hlCa8AyIG9kZlhXxf1Q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lVQMT3sSk0_ougWA7w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lVQMT3sSk0_ougWA7wL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5"/>
  <p:tag name="2LEVEL" val="7.5"/>
  <p:tag name="3LEVEL" val="3.75"/>
  <p:tag name="4LEVEL" val="1.88"/>
  <p:tag name="5LEVEL" val="0.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lVQMT3sSk0_ougWA7wL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5"/>
  <p:tag name="2LEVEL" val="7.5"/>
  <p:tag name="3LEVEL" val="3.75"/>
  <p:tag name="4LEVEL" val="1.88"/>
  <p:tag name="5LEVEL" val="0.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lVQMT3sSk0_ougWA7wL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5"/>
  <p:tag name="2LEVEL" val="7.5"/>
  <p:tag name="3LEVEL" val="3.75"/>
  <p:tag name="4LEVEL" val="1.88"/>
  <p:tag name="5LEVEL" val="0.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lVQMT3sSk0_ougWA7wL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5"/>
  <p:tag name="2LEVEL" val="7.5"/>
  <p:tag name="3LEVEL" val="3.75"/>
  <p:tag name="4LEVEL" val="1.88"/>
  <p:tag name="5LEVEL" val="0.9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lVQMT3sSk0_ougWA7w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5"/>
  <p:tag name="2LEVEL" val="7.5"/>
  <p:tag name="3LEVEL" val="3.75"/>
  <p:tag name="4LEVEL" val="1.88"/>
  <p:tag name="5LEVEL" val="0.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lVQMT3sSk0_ougWA7wLw"/>
</p:tagLst>
</file>

<file path=ppt/theme/theme1.xml><?xml version="1.0" encoding="utf-8"?>
<a:theme xmlns:a="http://schemas.openxmlformats.org/drawingml/2006/main" name="template_ars_paca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template_ars_paca_16-9</Template>
  <TotalTime>11221</TotalTime>
  <Words>1876</Words>
  <Application>Microsoft Office PowerPoint</Application>
  <PresentationFormat>Affichage à l'écran (16:9)</PresentationFormat>
  <Paragraphs>263</Paragraphs>
  <Slides>32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template_ars_paca_16-9</vt:lpstr>
      <vt:lpstr>think-cell Slide</vt:lpstr>
      <vt:lpstr>Présentation PowerPoint</vt:lpstr>
      <vt:lpstr>Une campagne de vaccination inédite aux enjeux considérables  </vt:lpstr>
      <vt:lpstr>Une campagne de vaccination inédite aux enjeux considérables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GRANDS PRINCIPES</vt:lpstr>
      <vt:lpstr>Populations prioritaires : une priorisation à mettre en perspective avec les livraisons de vaccins</vt:lpstr>
      <vt:lpstr>Présentation PowerPoint</vt:lpstr>
      <vt:lpstr>Le vaccin Pfizer : contrainte grand froid </vt:lpstr>
      <vt:lpstr>L’INTEGRATION DES CONTRAINTES LOGISTIQUES DU VACCIN PFIZER</vt:lpstr>
      <vt:lpstr>Présentation PowerPoint</vt:lpstr>
      <vt:lpstr>Présentation PowerPoint</vt:lpstr>
      <vt:lpstr>Présentation PowerPoint</vt:lpstr>
      <vt:lpstr>Respecter les conditions de conservation du vaccin</vt:lpstr>
      <vt:lpstr>Identifier les populations prioritaires </vt:lpstr>
      <vt:lpstr>Respecter les conditions de reconstitution du vaccin </vt:lpstr>
      <vt:lpstr>Respecter les conditions de reconstitution du vaccin </vt:lpstr>
      <vt:lpstr>Respecter les conditions de reconstitution du vaccin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Ministères Chargés des Affaires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*</dc:creator>
  <cp:lastModifiedBy>*</cp:lastModifiedBy>
  <cp:revision>487</cp:revision>
  <cp:lastPrinted>2020-12-15T12:00:29Z</cp:lastPrinted>
  <dcterms:created xsi:type="dcterms:W3CDTF">2020-06-17T06:53:29Z</dcterms:created>
  <dcterms:modified xsi:type="dcterms:W3CDTF">2021-01-06T12:52:27Z</dcterms:modified>
</cp:coreProperties>
</file>