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4"/>
  </p:notesMasterIdLst>
  <p:sldIdLst>
    <p:sldId id="258" r:id="rId6"/>
    <p:sldId id="276" r:id="rId7"/>
    <p:sldId id="277" r:id="rId8"/>
    <p:sldId id="283" r:id="rId9"/>
    <p:sldId id="265" r:id="rId10"/>
    <p:sldId id="281" r:id="rId11"/>
    <p:sldId id="264" r:id="rId12"/>
    <p:sldId id="288" r:id="rId13"/>
    <p:sldId id="284" r:id="rId14"/>
    <p:sldId id="268" r:id="rId15"/>
    <p:sldId id="289" r:id="rId16"/>
    <p:sldId id="285" r:id="rId17"/>
    <p:sldId id="287" r:id="rId18"/>
    <p:sldId id="286" r:id="rId19"/>
    <p:sldId id="291" r:id="rId20"/>
    <p:sldId id="280" r:id="rId21"/>
    <p:sldId id="266" r:id="rId22"/>
    <p:sldId id="278" r:id="rId2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02" userDrawn="1">
          <p15:clr>
            <a:srgbClr val="A4A3A4"/>
          </p15:clr>
        </p15:guide>
        <p15:guide id="2"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BISCOUL, Baptiste (DGS/COVID-19)" initials="RB(" lastIdx="22" clrIdx="4">
    <p:extLst/>
  </p:cmAuthor>
  <p:cmAuthor id="1" name="BOUZIGUES, Nadia (SGMCAS)" initials="BN(" lastIdx="1" clrIdx="0">
    <p:extLst/>
  </p:cmAuthor>
  <p:cmAuthor id="8" name="PASCAL, Yves (DGS/SG/DAD)" initials="PY(" lastIdx="4" clrIdx="5">
    <p:extLst/>
  </p:cmAuthor>
  <p:cmAuthor id="2" name="MARIANI, Louise" initials="ML" lastIdx="1" clrIdx="1">
    <p:extLst/>
  </p:cmAuthor>
  <p:cmAuthor id="9" name="Alexis Pernin" initials="PE" lastIdx="2" clrIdx="6">
    <p:extLst/>
  </p:cmAuthor>
  <p:cmAuthor id="5" name="CANET, Anouk (DSS/SD2 ACCES AUX SOINS PREST FAMILIALES ET ACCIDENTS DU TRAVAIL)" initials="CA(AASPFEADT" lastIdx="4" clrIdx="2">
    <p:extLst/>
  </p:cmAuthor>
  <p:cmAuthor id="6" name="GIESE, Coralie (DGS/MAEI)" initials="G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EF4F3"/>
    <a:srgbClr val="D9D2D5"/>
    <a:srgbClr val="203864"/>
    <a:srgbClr val="7176C4"/>
    <a:srgbClr val="DAE3F3"/>
    <a:srgbClr val="00B050"/>
    <a:srgbClr val="333AA8"/>
    <a:srgbClr val="8F9BB1"/>
    <a:srgbClr val="E2F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5DC93-C95C-4D61-8D14-F0AAE5187856}" v="3" vWet="7" dt="2021-07-08T13:39:37.891"/>
    <p1510:client id="{983EECCD-16CA-48F3-9F55-FD64BD3846D8}" v="73" dt="2021-07-08T13:40:04.40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snapToGrid="0">
      <p:cViewPr varScale="1">
        <p:scale>
          <a:sx n="110" d="100"/>
          <a:sy n="110" d="100"/>
        </p:scale>
        <p:origin x="-558" y="-90"/>
      </p:cViewPr>
      <p:guideLst>
        <p:guide orient="horz" pos="2183"/>
        <p:guide pos="3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hyai, Sophia" userId="ab4f0d9e-6f5c-4760-a97d-f749bcbc00a8" providerId="ADAL" clId="{983EECCD-16CA-48F3-9F55-FD64BD3846D8}"/>
    <pc:docChg chg="custSel modSld">
      <pc:chgData name="Yahyai, Sophia" userId="ab4f0d9e-6f5c-4760-a97d-f749bcbc00a8" providerId="ADAL" clId="{983EECCD-16CA-48F3-9F55-FD64BD3846D8}" dt="2021-07-08T13:40:04.401" v="191" actId="20577"/>
      <pc:docMkLst>
        <pc:docMk/>
      </pc:docMkLst>
      <pc:sldChg chg="modSp mod">
        <pc:chgData name="Yahyai, Sophia" userId="ab4f0d9e-6f5c-4760-a97d-f749bcbc00a8" providerId="ADAL" clId="{983EECCD-16CA-48F3-9F55-FD64BD3846D8}" dt="2021-07-08T13:27:09.304" v="122" actId="20577"/>
        <pc:sldMkLst>
          <pc:docMk/>
          <pc:sldMk cId="3612656900" sldId="258"/>
        </pc:sldMkLst>
        <pc:spChg chg="mod">
          <ac:chgData name="Yahyai, Sophia" userId="ab4f0d9e-6f5c-4760-a97d-f749bcbc00a8" providerId="ADAL" clId="{983EECCD-16CA-48F3-9F55-FD64BD3846D8}" dt="2021-07-08T13:27:09.304" v="122" actId="20577"/>
          <ac:spMkLst>
            <pc:docMk/>
            <pc:sldMk cId="3612656900" sldId="258"/>
            <ac:spMk id="7" creationId="{00000000-0000-0000-0000-000000000000}"/>
          </ac:spMkLst>
        </pc:spChg>
      </pc:sldChg>
      <pc:sldChg chg="modSp mod">
        <pc:chgData name="Yahyai, Sophia" userId="ab4f0d9e-6f5c-4760-a97d-f749bcbc00a8" providerId="ADAL" clId="{983EECCD-16CA-48F3-9F55-FD64BD3846D8}" dt="2021-07-08T13:22:11.499" v="120" actId="5793"/>
        <pc:sldMkLst>
          <pc:docMk/>
          <pc:sldMk cId="3855033003" sldId="264"/>
        </pc:sldMkLst>
        <pc:spChg chg="mod">
          <ac:chgData name="Yahyai, Sophia" userId="ab4f0d9e-6f5c-4760-a97d-f749bcbc00a8" providerId="ADAL" clId="{983EECCD-16CA-48F3-9F55-FD64BD3846D8}" dt="2021-07-08T13:22:11.499" v="120" actId="5793"/>
          <ac:spMkLst>
            <pc:docMk/>
            <pc:sldMk cId="3855033003" sldId="264"/>
            <ac:spMk id="9" creationId="{00000000-0000-0000-0000-000000000000}"/>
          </ac:spMkLst>
        </pc:spChg>
      </pc:sldChg>
      <pc:sldChg chg="modSp mod">
        <pc:chgData name="Yahyai, Sophia" userId="ab4f0d9e-6f5c-4760-a97d-f749bcbc00a8" providerId="ADAL" clId="{983EECCD-16CA-48F3-9F55-FD64BD3846D8}" dt="2021-07-08T09:03:32.543" v="0" actId="20577"/>
        <pc:sldMkLst>
          <pc:docMk/>
          <pc:sldMk cId="2721559994" sldId="266"/>
        </pc:sldMkLst>
        <pc:spChg chg="mod">
          <ac:chgData name="Yahyai, Sophia" userId="ab4f0d9e-6f5c-4760-a97d-f749bcbc00a8" providerId="ADAL" clId="{983EECCD-16CA-48F3-9F55-FD64BD3846D8}" dt="2021-07-08T09:03:32.543" v="0" actId="20577"/>
          <ac:spMkLst>
            <pc:docMk/>
            <pc:sldMk cId="2721559994" sldId="266"/>
            <ac:spMk id="14" creationId="{00000000-0000-0000-0000-000000000000}"/>
          </ac:spMkLst>
        </pc:spChg>
      </pc:sldChg>
      <pc:sldChg chg="modSp mod">
        <pc:chgData name="Yahyai, Sophia" userId="ab4f0d9e-6f5c-4760-a97d-f749bcbc00a8" providerId="ADAL" clId="{983EECCD-16CA-48F3-9F55-FD64BD3846D8}" dt="2021-07-08T13:40:04.401" v="191" actId="20577"/>
        <pc:sldMkLst>
          <pc:docMk/>
          <pc:sldMk cId="3636138102" sldId="269"/>
        </pc:sldMkLst>
        <pc:spChg chg="mod">
          <ac:chgData name="Yahyai, Sophia" userId="ab4f0d9e-6f5c-4760-a97d-f749bcbc00a8" providerId="ADAL" clId="{983EECCD-16CA-48F3-9F55-FD64BD3846D8}" dt="2021-07-08T13:40:04.401" v="191" actId="20577"/>
          <ac:spMkLst>
            <pc:docMk/>
            <pc:sldMk cId="3636138102" sldId="269"/>
            <ac:spMk id="31" creationId="{40218EFA-D865-4D69-9A68-4260BA40E878}"/>
          </ac:spMkLst>
        </pc:spChg>
      </pc:sldChg>
    </pc:docChg>
  </pc:docChgLst>
  <pc:docChgLst>
    <pc:chgData name="Roncati, Alex" userId="6b34429e-f44f-4cc4-bb82-8e7d35e040ca" providerId="ADAL" clId="{11B5DC93-C95C-4D61-8D14-F0AAE5187856}"/>
    <pc:docChg chg="modSld">
      <pc:chgData name="Roncati, Alex" userId="6b34429e-f44f-4cc4-bb82-8e7d35e040ca" providerId="ADAL" clId="{11B5DC93-C95C-4D61-8D14-F0AAE5187856}" dt="2021-07-08T13:37:47.046" v="2" actId="20577"/>
      <pc:docMkLst>
        <pc:docMk/>
      </pc:docMkLst>
      <pc:sldChg chg="modSp mod">
        <pc:chgData name="Roncati, Alex" userId="6b34429e-f44f-4cc4-bb82-8e7d35e040ca" providerId="ADAL" clId="{11B5DC93-C95C-4D61-8D14-F0AAE5187856}" dt="2021-07-08T13:37:47.046" v="2" actId="20577"/>
        <pc:sldMkLst>
          <pc:docMk/>
          <pc:sldMk cId="2721559994" sldId="266"/>
        </pc:sldMkLst>
        <pc:spChg chg="mod">
          <ac:chgData name="Roncati, Alex" userId="6b34429e-f44f-4cc4-bb82-8e7d35e040ca" providerId="ADAL" clId="{11B5DC93-C95C-4D61-8D14-F0AAE5187856}" dt="2021-07-08T13:37:47.046" v="2" actId="20577"/>
          <ac:spMkLst>
            <pc:docMk/>
            <pc:sldMk cId="2721559994" sldId="266"/>
            <ac:spMk id="5"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436E06-9820-4984-B038-67944E265F73}" type="datetimeFigureOut">
              <a:rPr lang="fr-FR" smtClean="0"/>
              <a:t>09/08/2021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FDE8BE-C8E1-44C2-8F8D-A92DA216DA26}" type="slidenum">
              <a:rPr lang="fr-FR" smtClean="0"/>
              <a:t>‹N°›</a:t>
            </a:fld>
            <a:endParaRPr lang="fr-FR"/>
          </a:p>
        </p:txBody>
      </p:sp>
    </p:spTree>
    <p:extLst>
      <p:ext uri="{BB962C8B-B14F-4D97-AF65-F5344CB8AC3E}">
        <p14:creationId xmlns:p14="http://schemas.microsoft.com/office/powerpoint/2010/main" val="358040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898384" y="5118725"/>
            <a:ext cx="4941113" cy="48493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79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FDE8BE-C8E1-44C2-8F8D-A92DA216DA26}" type="slidenum">
              <a:rPr lang="fr-FR" smtClean="0"/>
              <a:t>3</a:t>
            </a:fld>
            <a:endParaRPr lang="fr-FR"/>
          </a:p>
        </p:txBody>
      </p:sp>
    </p:spTree>
    <p:extLst>
      <p:ext uri="{BB962C8B-B14F-4D97-AF65-F5344CB8AC3E}">
        <p14:creationId xmlns:p14="http://schemas.microsoft.com/office/powerpoint/2010/main" val="96912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FDE8BE-C8E1-44C2-8F8D-A92DA216DA2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62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FDE8BE-C8E1-44C2-8F8D-A92DA216DA26}" type="slidenum">
              <a:rPr lang="fr-FR" smtClean="0"/>
              <a:t>6</a:t>
            </a:fld>
            <a:endParaRPr lang="fr-FR"/>
          </a:p>
        </p:txBody>
      </p:sp>
    </p:spTree>
    <p:extLst>
      <p:ext uri="{BB962C8B-B14F-4D97-AF65-F5344CB8AC3E}">
        <p14:creationId xmlns:p14="http://schemas.microsoft.com/office/powerpoint/2010/main" val="10415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FDE8BE-C8E1-44C2-8F8D-A92DA216DA26}" type="slidenum">
              <a:rPr lang="fr-FR" smtClean="0"/>
              <a:t>9</a:t>
            </a:fld>
            <a:endParaRPr lang="fr-FR"/>
          </a:p>
        </p:txBody>
      </p:sp>
    </p:spTree>
    <p:extLst>
      <p:ext uri="{BB962C8B-B14F-4D97-AF65-F5344CB8AC3E}">
        <p14:creationId xmlns:p14="http://schemas.microsoft.com/office/powerpoint/2010/main" val="124440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png"/><Relationship Id="rId5" Type="http://schemas.openxmlformats.org/officeDocument/2006/relationships/tags" Target="../tags/tag25.xml"/><Relationship Id="rId10" Type="http://schemas.openxmlformats.org/officeDocument/2006/relationships/image" Target="../media/image3.emf"/><Relationship Id="rId4" Type="http://schemas.openxmlformats.org/officeDocument/2006/relationships/tags" Target="../tags/tag24.xml"/><Relationship Id="rId9"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tags" Target="../tags/tag32.xml"/><Relationship Id="rId11" Type="http://schemas.openxmlformats.org/officeDocument/2006/relationships/image" Target="../media/image2.emf"/><Relationship Id="rId5" Type="http://schemas.openxmlformats.org/officeDocument/2006/relationships/tags" Target="../tags/tag31.xml"/><Relationship Id="rId10" Type="http://schemas.openxmlformats.org/officeDocument/2006/relationships/oleObject" Target="../embeddings/oleObject3.bin"/><Relationship Id="rId4" Type="http://schemas.openxmlformats.org/officeDocument/2006/relationships/tags" Target="../tags/tag30.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3.emf"/><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11" Type="http://schemas.openxmlformats.org/officeDocument/2006/relationships/oleObject" Target="../embeddings/oleObject6.bin"/><Relationship Id="rId5" Type="http://schemas.openxmlformats.org/officeDocument/2006/relationships/tags" Target="../tags/tag48.xml"/><Relationship Id="rId10" Type="http://schemas.openxmlformats.org/officeDocument/2006/relationships/slideMaster" Target="../slideMasters/slideMaster2.xml"/><Relationship Id="rId4" Type="http://schemas.openxmlformats.org/officeDocument/2006/relationships/tags" Target="../tags/tag47.xml"/><Relationship Id="rId9" Type="http://schemas.openxmlformats.org/officeDocument/2006/relationships/tags" Target="../tags/tag5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7.vml"/><Relationship Id="rId6" Type="http://schemas.openxmlformats.org/officeDocument/2006/relationships/tags" Target="../tags/tag57.xml"/><Relationship Id="rId11" Type="http://schemas.openxmlformats.org/officeDocument/2006/relationships/image" Target="../media/image3.emf"/><Relationship Id="rId5" Type="http://schemas.openxmlformats.org/officeDocument/2006/relationships/tags" Target="../tags/tag56.xml"/><Relationship Id="rId10" Type="http://schemas.openxmlformats.org/officeDocument/2006/relationships/oleObject" Target="../embeddings/oleObject7.bin"/><Relationship Id="rId4" Type="http://schemas.openxmlformats.org/officeDocument/2006/relationships/tags" Target="../tags/tag55.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emf"/><Relationship Id="rId2" Type="http://schemas.openxmlformats.org/officeDocument/2006/relationships/tags" Target="../tags/tag60.xml"/><Relationship Id="rId1" Type="http://schemas.openxmlformats.org/officeDocument/2006/relationships/vmlDrawing" Target="../drawings/vmlDrawing8.vml"/><Relationship Id="rId6" Type="http://schemas.openxmlformats.org/officeDocument/2006/relationships/tags" Target="../tags/tag64.xml"/><Relationship Id="rId11" Type="http://schemas.openxmlformats.org/officeDocument/2006/relationships/oleObject" Target="../embeddings/oleObject8.bin"/><Relationship Id="rId5" Type="http://schemas.openxmlformats.org/officeDocument/2006/relationships/tags" Target="../tags/tag63.xml"/><Relationship Id="rId10" Type="http://schemas.openxmlformats.org/officeDocument/2006/relationships/slideMaster" Target="../slideMasters/slideMaster2.xml"/><Relationship Id="rId4" Type="http://schemas.openxmlformats.org/officeDocument/2006/relationships/tags" Target="../tags/tag62.xml"/><Relationship Id="rId9"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1.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emf"/><Relationship Id="rId2" Type="http://schemas.openxmlformats.org/officeDocument/2006/relationships/tags" Target="../tags/tag68.xml"/><Relationship Id="rId1" Type="http://schemas.openxmlformats.org/officeDocument/2006/relationships/vmlDrawing" Target="../drawings/vmlDrawing9.vml"/><Relationship Id="rId6" Type="http://schemas.openxmlformats.org/officeDocument/2006/relationships/tags" Target="../tags/tag72.xml"/><Relationship Id="rId11" Type="http://schemas.openxmlformats.org/officeDocument/2006/relationships/oleObject" Target="../embeddings/oleObject9.bin"/><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1.pn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emf"/><Relationship Id="rId2" Type="http://schemas.openxmlformats.org/officeDocument/2006/relationships/tags" Target="../tags/tag76.xml"/><Relationship Id="rId1" Type="http://schemas.openxmlformats.org/officeDocument/2006/relationships/vmlDrawing" Target="../drawings/vmlDrawing10.vml"/><Relationship Id="rId6" Type="http://schemas.openxmlformats.org/officeDocument/2006/relationships/tags" Target="../tags/tag80.xml"/><Relationship Id="rId11" Type="http://schemas.openxmlformats.org/officeDocument/2006/relationships/oleObject" Target="../embeddings/oleObject10.bin"/><Relationship Id="rId5" Type="http://schemas.openxmlformats.org/officeDocument/2006/relationships/tags" Target="../tags/tag79.xml"/><Relationship Id="rId10" Type="http://schemas.openxmlformats.org/officeDocument/2006/relationships/slideMaster" Target="../slideMasters/slideMaster2.xml"/><Relationship Id="rId4" Type="http://schemas.openxmlformats.org/officeDocument/2006/relationships/tags" Target="../tags/tag78.xml"/><Relationship Id="rId9" Type="http://schemas.openxmlformats.org/officeDocument/2006/relationships/tags" Target="../tags/tag8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1.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5.emf"/><Relationship Id="rId2" Type="http://schemas.openxmlformats.org/officeDocument/2006/relationships/tags" Target="../tags/tag84.xml"/><Relationship Id="rId1" Type="http://schemas.openxmlformats.org/officeDocument/2006/relationships/vmlDrawing" Target="../drawings/vmlDrawing11.vml"/><Relationship Id="rId6" Type="http://schemas.openxmlformats.org/officeDocument/2006/relationships/tags" Target="../tags/tag88.xml"/><Relationship Id="rId11" Type="http://schemas.openxmlformats.org/officeDocument/2006/relationships/oleObject" Target="../embeddings/oleObject11.bin"/><Relationship Id="rId5" Type="http://schemas.openxmlformats.org/officeDocument/2006/relationships/tags" Target="../tags/tag87.xml"/><Relationship Id="rId10" Type="http://schemas.openxmlformats.org/officeDocument/2006/relationships/slideMaster" Target="../slideMasters/slideMaster2.xml"/><Relationship Id="rId4" Type="http://schemas.openxmlformats.org/officeDocument/2006/relationships/tags" Target="../tags/tag86.xml"/><Relationship Id="rId9" Type="http://schemas.openxmlformats.org/officeDocument/2006/relationships/tags" Target="../tags/tag9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1.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emf"/><Relationship Id="rId2" Type="http://schemas.openxmlformats.org/officeDocument/2006/relationships/tags" Target="../tags/tag92.xml"/><Relationship Id="rId1" Type="http://schemas.openxmlformats.org/officeDocument/2006/relationships/vmlDrawing" Target="../drawings/vmlDrawing12.vml"/><Relationship Id="rId6" Type="http://schemas.openxmlformats.org/officeDocument/2006/relationships/tags" Target="../tags/tag96.xml"/><Relationship Id="rId11" Type="http://schemas.openxmlformats.org/officeDocument/2006/relationships/oleObject" Target="../embeddings/oleObject12.bin"/><Relationship Id="rId5" Type="http://schemas.openxmlformats.org/officeDocument/2006/relationships/tags" Target="../tags/tag95.xml"/><Relationship Id="rId10" Type="http://schemas.openxmlformats.org/officeDocument/2006/relationships/slideMaster" Target="../slideMasters/slideMaster2.xml"/><Relationship Id="rId4" Type="http://schemas.openxmlformats.org/officeDocument/2006/relationships/tags" Target="../tags/tag94.xml"/><Relationship Id="rId9" Type="http://schemas.openxmlformats.org/officeDocument/2006/relationships/tags" Target="../tags/tag9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BDB4833-E77A-468A-9C5E-384EAEAA4118}" type="datetimeFigureOut">
              <a:rPr lang="fr-FR" smtClean="0"/>
              <a:t>09/08/2021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201926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BDB4833-E77A-468A-9C5E-384EAEAA4118}" type="datetimeFigureOut">
              <a:rPr lang="fr-FR" smtClean="0"/>
              <a:t>09/08/2021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385787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BDB4833-E77A-468A-9C5E-384EAEAA4118}" type="datetimeFigureOut">
              <a:rPr lang="fr-FR" smtClean="0"/>
              <a:t>09/08/2021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92468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NORMALE">
    <p:spTree>
      <p:nvGrpSpPr>
        <p:cNvPr id="1" name=""/>
        <p:cNvGrpSpPr/>
        <p:nvPr/>
      </p:nvGrpSpPr>
      <p:grpSpPr>
        <a:xfrm>
          <a:off x="0" y="0"/>
          <a:ext cx="0" cy="0"/>
          <a:chOff x="0" y="0"/>
          <a:chExt cx="0" cy="0"/>
        </a:xfrm>
      </p:grpSpPr>
      <p:sp>
        <p:nvSpPr>
          <p:cNvPr id="7" name="Titre 1"/>
          <p:cNvSpPr>
            <a:spLocks noGrp="1"/>
          </p:cNvSpPr>
          <p:nvPr>
            <p:ph type="title"/>
          </p:nvPr>
        </p:nvSpPr>
        <p:spPr>
          <a:xfrm>
            <a:off x="1066800" y="0"/>
            <a:ext cx="10610850" cy="885825"/>
          </a:xfrm>
          <a:prstGeom prst="rect">
            <a:avLst/>
          </a:prstGeom>
        </p:spPr>
        <p:txBody>
          <a:bodyPr anchor="ctr"/>
          <a:lstStyle>
            <a:lvl1pPr>
              <a:defRPr sz="2400" b="1">
                <a:solidFill>
                  <a:srgbClr val="0A0091"/>
                </a:solidFill>
                <a:latin typeface="Marianne" panose="02000000000000000000" pitchFamily="50" charset="0"/>
              </a:defRPr>
            </a:lvl1pPr>
          </a:lstStyle>
          <a:p>
            <a:r>
              <a:rPr lang="fr-FR"/>
              <a:t>Modifiez le style du titre</a:t>
            </a:r>
          </a:p>
        </p:txBody>
      </p:sp>
    </p:spTree>
    <p:extLst>
      <p:ext uri="{BB962C8B-B14F-4D97-AF65-F5344CB8AC3E}">
        <p14:creationId xmlns:p14="http://schemas.microsoft.com/office/powerpoint/2010/main" val="263381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3B562A0-3D6C-45D0-9E85-8A28A804D0F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08" name="think-cell Slide" r:id="rId9" imgW="592" imgH="591" progId="TCLayout.ActiveDocument.1">
                  <p:embed/>
                </p:oleObj>
              </mc:Choice>
              <mc:Fallback>
                <p:oleObj name="think-cell Slide" r:id="rId9" imgW="592" imgH="591" progId="TCLayout.ActiveDocument.1">
                  <p:embed/>
                  <p:pic>
                    <p:nvPicPr>
                      <p:cNvPr id="7" name="Object 6" hidden="1">
                        <a:extLst>
                          <a:ext uri="{FF2B5EF4-FFF2-40B4-BE49-F238E27FC236}">
                            <a16:creationId xmlns:a16="http://schemas.microsoft.com/office/drawing/2014/main" xmlns="" id="{33B562A0-3D6C-45D0-9E85-8A28A804D0F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846E2050-75D4-4B29-9FC2-0F4D6EEBFE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Rectangle 5">
            <a:extLst>
              <a:ext uri="{FF2B5EF4-FFF2-40B4-BE49-F238E27FC236}">
                <a16:creationId xmlns:a16="http://schemas.microsoft.com/office/drawing/2014/main" xmlns="" id="{4C137221-03EE-458F-8675-457345158FDD}"/>
              </a:ext>
            </a:extLst>
          </p:cNvPr>
          <p:cNvSpPr/>
          <p:nvPr userDrawn="1"/>
        </p:nvSpPr>
        <p:spPr bwMode="auto">
          <a:xfrm>
            <a:off x="342901" y="2057401"/>
            <a:ext cx="11849100" cy="4414839"/>
          </a:xfrm>
          <a:prstGeom prst="rect">
            <a:avLst/>
          </a:prstGeom>
          <a:solidFill>
            <a:srgbClr val="0A00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350"/>
          </a:p>
        </p:txBody>
      </p:sp>
      <p:sp>
        <p:nvSpPr>
          <p:cNvPr id="2" name="Rectangle 1" hidden="1">
            <a:extLst>
              <a:ext uri="{FF2B5EF4-FFF2-40B4-BE49-F238E27FC236}">
                <a16:creationId xmlns:a16="http://schemas.microsoft.com/office/drawing/2014/main" xmlns="" id="{CC42428D-965F-410A-AAB0-2F4E028AF079}"/>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xmlns="" id="{0CADA7EB-5C2E-4AD4-A32E-534A28817C8A}"/>
              </a:ext>
            </a:extLst>
          </p:cNvPr>
          <p:cNvSpPr>
            <a:spLocks noGrp="1"/>
          </p:cNvSpPr>
          <p:nvPr>
            <p:ph type="body" sz="quarter" idx="13" hasCustomPrompt="1"/>
            <p:custDataLst>
              <p:tags r:id="rId5"/>
            </p:custDataLst>
          </p:nvPr>
        </p:nvSpPr>
        <p:spPr>
          <a:xfrm>
            <a:off x="550800" y="5997223"/>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buNone/>
            </a:pPr>
            <a:r>
              <a:rPr lang="fr-FR"/>
              <a:t>Edit date or </a:t>
            </a:r>
            <a:r>
              <a:rPr lang="fr-FR" err="1"/>
              <a:t>title</a:t>
            </a:r>
            <a:r>
              <a:rPr lang="fr-FR"/>
              <a:t>/</a:t>
            </a:r>
            <a:r>
              <a:rPr lang="fr-FR" err="1"/>
              <a:t>role</a:t>
            </a:r>
            <a:endParaRPr lang="fr-FR"/>
          </a:p>
        </p:txBody>
      </p:sp>
      <p:sp>
        <p:nvSpPr>
          <p:cNvPr id="18" name="Subtitle">
            <a:extLst>
              <a:ext uri="{FF2B5EF4-FFF2-40B4-BE49-F238E27FC236}">
                <a16:creationId xmlns:a16="http://schemas.microsoft.com/office/drawing/2014/main" xmlns="" id="{C85A1636-E33D-4640-A4BA-89E2008C1ED4}"/>
              </a:ext>
            </a:extLst>
          </p:cNvPr>
          <p:cNvSpPr>
            <a:spLocks noGrp="1"/>
          </p:cNvSpPr>
          <p:nvPr>
            <p:ph type="subTitle" idx="1"/>
            <p:custDataLst>
              <p:tags r:id="rId6"/>
            </p:custDataLst>
          </p:nvPr>
        </p:nvSpPr>
        <p:spPr>
          <a:xfrm>
            <a:off x="551941" y="4498766"/>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buNone/>
            </a:pPr>
            <a:r>
              <a:rPr lang="fr-FR"/>
              <a:t>Click to </a:t>
            </a:r>
            <a:r>
              <a:rPr lang="fr-FR" err="1"/>
              <a:t>edit</a:t>
            </a:r>
            <a:r>
              <a:rPr lang="fr-FR"/>
              <a:t> Master </a:t>
            </a:r>
            <a:r>
              <a:rPr lang="fr-FR" err="1"/>
              <a:t>subtitle</a:t>
            </a:r>
            <a:r>
              <a:rPr lang="fr-FR"/>
              <a:t> style</a:t>
            </a:r>
          </a:p>
        </p:txBody>
      </p:sp>
      <p:sp>
        <p:nvSpPr>
          <p:cNvPr id="20" name="Title">
            <a:extLst>
              <a:ext uri="{FF2B5EF4-FFF2-40B4-BE49-F238E27FC236}">
                <a16:creationId xmlns:a16="http://schemas.microsoft.com/office/drawing/2014/main" xmlns="" id="{AA4E4E19-7239-46DA-AE24-CE9556C9BE7D}"/>
              </a:ext>
            </a:extLst>
          </p:cNvPr>
          <p:cNvSpPr>
            <a:spLocks noGrp="1"/>
          </p:cNvSpPr>
          <p:nvPr>
            <p:ph type="title"/>
            <p:custDataLst>
              <p:tags r:id="rId7"/>
            </p:custDataLst>
          </p:nvPr>
        </p:nvSpPr>
        <p:spPr>
          <a:xfrm>
            <a:off x="551941" y="2630978"/>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400" dirty="0">
                <a:solidFill>
                  <a:schemeClr val="bg1"/>
                </a:solidFill>
              </a:defRPr>
            </a:lvl1pPr>
          </a:lstStyle>
          <a:p>
            <a:pPr lvl="0"/>
            <a:r>
              <a:rPr lang="fr-FR"/>
              <a:t>Click to </a:t>
            </a:r>
            <a:r>
              <a:rPr lang="fr-FR" err="1"/>
              <a:t>edit</a:t>
            </a:r>
            <a:r>
              <a:rPr lang="fr-FR"/>
              <a:t> Master </a:t>
            </a:r>
            <a:r>
              <a:rPr lang="fr-FR" err="1"/>
              <a:t>title</a:t>
            </a:r>
            <a:r>
              <a:rPr lang="fr-FR"/>
              <a:t> style</a:t>
            </a:r>
          </a:p>
        </p:txBody>
      </p:sp>
      <p:pic>
        <p:nvPicPr>
          <p:cNvPr id="8" name="Image 8">
            <a:extLst>
              <a:ext uri="{FF2B5EF4-FFF2-40B4-BE49-F238E27FC236}">
                <a16:creationId xmlns:a16="http://schemas.microsoft.com/office/drawing/2014/main" xmlns="" id="{A21C3FC3-E727-45E6-B6F0-89EF4F3A53E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ltGray">
          <a:xfrm>
            <a:off x="364727" y="326000"/>
            <a:ext cx="2015735" cy="1569504"/>
          </a:xfrm>
          <a:prstGeom prst="rect">
            <a:avLst/>
          </a:prstGeom>
        </p:spPr>
      </p:pic>
      <p:sp>
        <p:nvSpPr>
          <p:cNvPr id="9" name="Espace réservé de la date 3">
            <a:extLst>
              <a:ext uri="{FF2B5EF4-FFF2-40B4-BE49-F238E27FC236}">
                <a16:creationId xmlns:a16="http://schemas.microsoft.com/office/drawing/2014/main" xmlns="" id="{BA51EBF2-75C0-4DA3-8978-FFE28E789D1B}"/>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3C91AC2D-B6E1-4430-9EB9-A76C1AA73CCB}" type="datetime1">
              <a:rPr lang="fr-FR" cap="all" smtClean="0"/>
              <a:t>09/08/2021</a:t>
            </a:fld>
            <a:endParaRPr lang="fr-FR" cap="all"/>
          </a:p>
        </p:txBody>
      </p:sp>
    </p:spTree>
    <p:extLst>
      <p:ext uri="{BB962C8B-B14F-4D97-AF65-F5344CB8AC3E}">
        <p14:creationId xmlns:p14="http://schemas.microsoft.com/office/powerpoint/2010/main" val="111615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xmlns="" id="{D8EFF8A2-0FB9-4B25-8B8D-49235327498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32"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xmlns=""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3FE3D975-F15A-490C-9C68-52B899A4D7AC}"/>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 name="Rectangle 1" hidden="1">
            <a:extLst>
              <a:ext uri="{FF2B5EF4-FFF2-40B4-BE49-F238E27FC236}">
                <a16:creationId xmlns:a16="http://schemas.microsoft.com/office/drawing/2014/main" xmlns="" id="{FCC3A0E6-E630-4C26-B008-93BA0B5B1109}"/>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xmlns="" id="{699FD2C4-82B5-475E-9235-DB128978B618}"/>
              </a:ext>
            </a:extLst>
          </p:cNvPr>
          <p:cNvSpPr>
            <a:spLocks noGrp="1"/>
          </p:cNvSpPr>
          <p:nvPr>
            <p:ph type="title"/>
            <p:custDataLst>
              <p:tags r:id="rId5"/>
            </p:custDataLst>
          </p:nvPr>
        </p:nvSpPr>
        <p:spPr>
          <a:xfrm>
            <a:off x="1516380" y="198166"/>
            <a:ext cx="10120883" cy="384721"/>
          </a:xfrm>
        </p:spPr>
        <p:txBody>
          <a:bodyPr vert="horz" wrap="square" lIns="0" tIns="0" rIns="0" bIns="0" rtlCol="0" anchor="t" anchorCtr="0">
            <a:noAutofit/>
          </a:bodyPr>
          <a:lstStyle>
            <a:lvl1pPr>
              <a:defRPr lang="en-US" dirty="0"/>
            </a:lvl1pPr>
          </a:lstStyle>
          <a:p>
            <a:pPr lvl="0"/>
            <a:r>
              <a:rPr lang="fr-FR"/>
              <a:t>Click to </a:t>
            </a:r>
            <a:r>
              <a:rPr lang="fr-FR" err="1"/>
              <a:t>edit</a:t>
            </a:r>
            <a:r>
              <a:rPr lang="fr-FR"/>
              <a:t> Master </a:t>
            </a:r>
            <a:r>
              <a:rPr lang="fr-FR" err="1"/>
              <a:t>title</a:t>
            </a:r>
            <a:r>
              <a:rPr lang="fr-FR"/>
              <a:t> style</a:t>
            </a:r>
          </a:p>
        </p:txBody>
      </p:sp>
      <p:sp>
        <p:nvSpPr>
          <p:cNvPr id="14" name="3. Subtitle">
            <a:extLst>
              <a:ext uri="{FF2B5EF4-FFF2-40B4-BE49-F238E27FC236}">
                <a16:creationId xmlns:a16="http://schemas.microsoft.com/office/drawing/2014/main" xmlns="" id="{D4D36123-678D-4B6C-A648-186F85BE34AE}"/>
              </a:ext>
            </a:extLst>
          </p:cNvPr>
          <p:cNvSpPr>
            <a:spLocks noGrp="1"/>
          </p:cNvSpPr>
          <p:nvPr>
            <p:ph type="subTitle" idx="1"/>
            <p:custDataLst>
              <p:tags r:id="rId6"/>
            </p:custDataLst>
          </p:nvPr>
        </p:nvSpPr>
        <p:spPr>
          <a:xfrm>
            <a:off x="1516380" y="599001"/>
            <a:ext cx="10120883" cy="276999"/>
          </a:xfrm>
          <a:prstGeom prst="rect">
            <a:avLst/>
          </a:prstGeom>
        </p:spPr>
        <p:txBody>
          <a:bodyPr vert="horz" wrap="square" lIns="0" tIns="0" rIns="0" bIns="0" rtlCol="0">
            <a:noAutofit/>
          </a:bodyPr>
          <a:lstStyle>
            <a:lvl1pPr>
              <a:defRPr lang="en-US" sz="1800" b="0" dirty="0"/>
            </a:lvl1pPr>
          </a:lstStyle>
          <a:p>
            <a:pPr lvl="0">
              <a:buNone/>
            </a:pPr>
            <a:r>
              <a:rPr lang="fr-FR"/>
              <a:t>Click to </a:t>
            </a:r>
            <a:r>
              <a:rPr lang="fr-FR" err="1"/>
              <a:t>edit</a:t>
            </a:r>
            <a:r>
              <a:rPr lang="fr-FR"/>
              <a:t> Master </a:t>
            </a:r>
            <a:r>
              <a:rPr lang="fr-FR" err="1"/>
              <a:t>subtitle</a:t>
            </a:r>
            <a:r>
              <a:rPr lang="fr-FR"/>
              <a:t> style</a:t>
            </a:r>
          </a:p>
        </p:txBody>
      </p:sp>
      <p:sp>
        <p:nvSpPr>
          <p:cNvPr id="9" name="Slide Number">
            <a:extLst>
              <a:ext uri="{FF2B5EF4-FFF2-40B4-BE49-F238E27FC236}">
                <a16:creationId xmlns:a16="http://schemas.microsoft.com/office/drawing/2014/main" xmlns="" id="{66686DBA-90DA-4033-B950-94CBD0D7A425}"/>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xmlns="" id="{9238B1D6-2095-4826-AA45-9A4E6F7D1A16}"/>
              </a:ext>
            </a:extLst>
          </p:cNvPr>
          <p:cNvSpPr txBox="1"/>
          <p:nvPr userDrawn="1">
            <p:custDataLst>
              <p:tags r:id="rId8"/>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3" name="Espace réservé de la date 3">
            <a:extLst>
              <a:ext uri="{FF2B5EF4-FFF2-40B4-BE49-F238E27FC236}">
                <a16:creationId xmlns:a16="http://schemas.microsoft.com/office/drawing/2014/main" xmlns="" id="{E717AE98-9C20-485D-AAB2-4384AD4AE609}"/>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00C643F6-0E6A-4F40-BCCD-F79CBF4548CA}" type="datetime1">
              <a:rPr lang="fr-FR" cap="all" smtClean="0"/>
              <a:t>09/08/2021</a:t>
            </a:fld>
            <a:endParaRPr lang="fr-FR" cap="all"/>
          </a:p>
        </p:txBody>
      </p:sp>
    </p:spTree>
    <p:extLst>
      <p:ext uri="{BB962C8B-B14F-4D97-AF65-F5344CB8AC3E}">
        <p14:creationId xmlns:p14="http://schemas.microsoft.com/office/powerpoint/2010/main" val="64612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xmlns="" id="{9BA84E71-6FE7-4585-B82E-BE560331194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56"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xmlns=""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xmlns=""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fr-FR"/>
              <a:t>Click to </a:t>
            </a:r>
            <a:r>
              <a:rPr lang="fr-FR" err="1"/>
              <a:t>edit</a:t>
            </a:r>
            <a:r>
              <a:rPr lang="fr-FR"/>
              <a:t> Master </a:t>
            </a:r>
            <a:r>
              <a:rPr lang="fr-FR" err="1"/>
              <a:t>title</a:t>
            </a:r>
            <a:r>
              <a:rPr lang="fr-FR"/>
              <a:t> style</a:t>
            </a:r>
          </a:p>
        </p:txBody>
      </p:sp>
      <p:sp>
        <p:nvSpPr>
          <p:cNvPr id="4" name="Slide Number">
            <a:extLst>
              <a:ext uri="{FF2B5EF4-FFF2-40B4-BE49-F238E27FC236}">
                <a16:creationId xmlns:a16="http://schemas.microsoft.com/office/drawing/2014/main" xmlns=""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xmlns=""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8" name="Espace réservé de la date 3">
            <a:extLst>
              <a:ext uri="{FF2B5EF4-FFF2-40B4-BE49-F238E27FC236}">
                <a16:creationId xmlns:a16="http://schemas.microsoft.com/office/drawing/2014/main" xmlns="" id="{C9716002-B3F6-44A8-92E2-E6286449F3AD}"/>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F3DB5135-8A93-418D-8B66-D7A5E39B9F36}" type="datetime1">
              <a:rPr lang="fr-FR" cap="all" smtClean="0"/>
              <a:t>09/08/2021</a:t>
            </a:fld>
            <a:endParaRPr lang="fr-FR" cap="all"/>
          </a:p>
        </p:txBody>
      </p:sp>
    </p:spTree>
    <p:extLst>
      <p:ext uri="{BB962C8B-B14F-4D97-AF65-F5344CB8AC3E}">
        <p14:creationId xmlns:p14="http://schemas.microsoft.com/office/powerpoint/2010/main" val="2214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3C4F5195-E8F7-4A2F-B02E-643BB3D883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80"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xmlns=""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xmlns=""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fr-FR"/>
              <a:t>Click to </a:t>
            </a:r>
            <a:r>
              <a:rPr lang="fr-FR" err="1"/>
              <a:t>edit</a:t>
            </a:r>
            <a:r>
              <a:rPr lang="fr-FR"/>
              <a:t> Master </a:t>
            </a:r>
            <a:r>
              <a:rPr lang="fr-FR" err="1"/>
              <a:t>title</a:t>
            </a:r>
            <a:r>
              <a:rPr lang="fr-FR"/>
              <a:t> style</a:t>
            </a:r>
          </a:p>
        </p:txBody>
      </p:sp>
      <p:sp>
        <p:nvSpPr>
          <p:cNvPr id="9" name="Slide Number">
            <a:extLst>
              <a:ext uri="{FF2B5EF4-FFF2-40B4-BE49-F238E27FC236}">
                <a16:creationId xmlns:a16="http://schemas.microsoft.com/office/drawing/2014/main" xmlns=""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xmlns=""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11" name="Espace réservé de la date 3">
            <a:extLst>
              <a:ext uri="{FF2B5EF4-FFF2-40B4-BE49-F238E27FC236}">
                <a16:creationId xmlns:a16="http://schemas.microsoft.com/office/drawing/2014/main" xmlns="" id="{0302BB65-7E34-402E-BA82-996F92D8DD4B}"/>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9C31E6BE-614B-4F5D-B7F6-E1DC6E328D15}" type="datetime1">
              <a:rPr lang="fr-FR" cap="all" smtClean="0"/>
              <a:t>09/08/2021</a:t>
            </a:fld>
            <a:endParaRPr lang="fr-FR" cap="all"/>
          </a:p>
        </p:txBody>
      </p:sp>
    </p:spTree>
    <p:extLst>
      <p:ext uri="{BB962C8B-B14F-4D97-AF65-F5344CB8AC3E}">
        <p14:creationId xmlns:p14="http://schemas.microsoft.com/office/powerpoint/2010/main" val="308362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305B6D76-6B4B-4ED5-B8F1-5D1D0983125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04"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xmlns="" id="{305B6D76-6B4B-4ED5-B8F1-5D1D098312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5B00454B-243D-4043-9EB4-53CEE57908F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2" name="Rectangle 5">
            <a:extLst>
              <a:ext uri="{FF2B5EF4-FFF2-40B4-BE49-F238E27FC236}">
                <a16:creationId xmlns:a16="http://schemas.microsoft.com/office/drawing/2014/main" xmlns="" id="{4184A791-6F08-4A6F-9D72-D8E56EAF463C}"/>
              </a:ext>
            </a:extLst>
          </p:cNvPr>
          <p:cNvSpPr/>
          <p:nvPr userDrawn="1"/>
        </p:nvSpPr>
        <p:spPr bwMode="auto">
          <a:xfrm>
            <a:off x="342901" y="2057401"/>
            <a:ext cx="11849100" cy="2670047"/>
          </a:xfrm>
          <a:prstGeom prst="rect">
            <a:avLst/>
          </a:prstGeom>
          <a:solidFill>
            <a:srgbClr val="0A00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sz="1350"/>
          </a:p>
        </p:txBody>
      </p:sp>
      <p:sp>
        <p:nvSpPr>
          <p:cNvPr id="2" name="Rectangle 1" hidden="1">
            <a:extLst>
              <a:ext uri="{FF2B5EF4-FFF2-40B4-BE49-F238E27FC236}">
                <a16:creationId xmlns:a16="http://schemas.microsoft.com/office/drawing/2014/main" xmlns="" id="{BDCF374B-2477-45CD-A00B-B8676A45ACDF}"/>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xmlns="" id="{99495DFD-8D6A-4DD8-AE3A-47FA42AA0A4F}"/>
              </a:ext>
            </a:extLst>
          </p:cNvPr>
          <p:cNvSpPr>
            <a:spLocks noGrp="1"/>
          </p:cNvSpPr>
          <p:nvPr>
            <p:ph type="title"/>
            <p:custDataLst>
              <p:tags r:id="rId5"/>
            </p:custDataLst>
          </p:nvPr>
        </p:nvSpPr>
        <p:spPr>
          <a:xfrm>
            <a:off x="554736" y="2240305"/>
            <a:ext cx="11082528" cy="677108"/>
          </a:xfrm>
        </p:spPr>
        <p:txBody>
          <a:bodyPr vert="horz" anchor="ctr">
            <a:noAutofit/>
          </a:bodyPr>
          <a:lstStyle>
            <a:lvl1pPr>
              <a:lnSpc>
                <a:spcPct val="100000"/>
              </a:lnSpc>
              <a:defRPr sz="4400">
                <a:solidFill>
                  <a:schemeClr val="bg1"/>
                </a:solidFill>
              </a:defRPr>
            </a:lvl1pPr>
          </a:lstStyle>
          <a:p>
            <a:r>
              <a:rPr lang="fr-FR"/>
              <a:t>Click to </a:t>
            </a:r>
            <a:r>
              <a:rPr lang="fr-FR" err="1"/>
              <a:t>edit</a:t>
            </a:r>
            <a:r>
              <a:rPr lang="fr-FR"/>
              <a:t> Master </a:t>
            </a:r>
            <a:r>
              <a:rPr lang="fr-FR" err="1"/>
              <a:t>title</a:t>
            </a:r>
            <a:r>
              <a:rPr lang="fr-FR"/>
              <a:t> style</a:t>
            </a:r>
          </a:p>
        </p:txBody>
      </p:sp>
      <p:sp>
        <p:nvSpPr>
          <p:cNvPr id="8" name="Slide Number">
            <a:extLst>
              <a:ext uri="{FF2B5EF4-FFF2-40B4-BE49-F238E27FC236}">
                <a16:creationId xmlns:a16="http://schemas.microsoft.com/office/drawing/2014/main" xmlns="" id="{A86AE8A6-05EF-4E76-AAAD-41743692E9F9}"/>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bg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bg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xmlns="" id="{B871FE09-BB6E-4334-B0EA-E52395AA61B3}"/>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9" name="1. On-page tracker">
            <a:extLst>
              <a:ext uri="{FF2B5EF4-FFF2-40B4-BE49-F238E27FC236}">
                <a16:creationId xmlns:a16="http://schemas.microsoft.com/office/drawing/2014/main" xmlns="" id="{FA764DC8-CEA6-42F3-8E66-7C768AAD275E}"/>
              </a:ext>
            </a:extLst>
          </p:cNvPr>
          <p:cNvSpPr>
            <a:spLocks noGrp="1"/>
          </p:cNvSpPr>
          <p:nvPr>
            <p:ph type="body" sz="quarter" idx="10" hasCustomPrompt="1"/>
            <p:custDataLst>
              <p:tags r:id="rId8"/>
            </p:custDataLst>
          </p:nvPr>
        </p:nvSpPr>
        <p:spPr>
          <a:xfrm>
            <a:off x="1507367"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0" name="Espace réservé de la date 3">
            <a:extLst>
              <a:ext uri="{FF2B5EF4-FFF2-40B4-BE49-F238E27FC236}">
                <a16:creationId xmlns:a16="http://schemas.microsoft.com/office/drawing/2014/main" xmlns="" id="{26533CC6-43D1-4148-8060-78C91267D583}"/>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bg1"/>
                </a:solidFill>
              </a:defRPr>
            </a:lvl1pPr>
          </a:lstStyle>
          <a:p>
            <a:fld id="{D9A96176-27B8-4C7F-B66B-DA1E7283D192}" type="datetime1">
              <a:rPr lang="fr-FR" cap="all" smtClean="0"/>
              <a:pPr/>
              <a:t>09/08/2021</a:t>
            </a:fld>
            <a:endParaRPr lang="fr-FR" cap="all"/>
          </a:p>
        </p:txBody>
      </p:sp>
      <p:cxnSp>
        <p:nvCxnSpPr>
          <p:cNvPr id="11" name="BottomLine">
            <a:extLst>
              <a:ext uri="{FF2B5EF4-FFF2-40B4-BE49-F238E27FC236}">
                <a16:creationId xmlns:a16="http://schemas.microsoft.com/office/drawing/2014/main" xmlns="" id="{B2C311C7-C3C4-4FD2-B608-5FAA88B42521}"/>
              </a:ext>
            </a:extLst>
          </p:cNvPr>
          <p:cNvCxnSpPr/>
          <p:nvPr userDrawn="1">
            <p:custDataLst>
              <p:tags r:id="rId9"/>
            </p:custDataLst>
          </p:nvPr>
        </p:nvCxnSpPr>
        <p:spPr bwMode="ltGray">
          <a:xfrm>
            <a:off x="554736" y="6453769"/>
            <a:ext cx="11082528" cy="0"/>
          </a:xfrm>
          <a:prstGeom prst="line">
            <a:avLst/>
          </a:prstGeom>
          <a:ln w="6350">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101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C6EE29E-F64A-419F-BFB0-EEDEB71953F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8"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xmlns=""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xmlns=""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fr-FR"/>
              <a:t>“Click to </a:t>
            </a:r>
            <a:r>
              <a:rPr lang="fr-FR" err="1"/>
              <a:t>add</a:t>
            </a:r>
            <a:r>
              <a:rPr lang="fr-FR"/>
              <a:t> </a:t>
            </a:r>
            <a:r>
              <a:rPr lang="fr-FR" err="1"/>
              <a:t>quote</a:t>
            </a:r>
            <a:endParaRPr lang="fr-FR"/>
          </a:p>
        </p:txBody>
      </p:sp>
      <p:sp>
        <p:nvSpPr>
          <p:cNvPr id="6" name="3. Subtitle">
            <a:extLst>
              <a:ext uri="{FF2B5EF4-FFF2-40B4-BE49-F238E27FC236}">
                <a16:creationId xmlns:a16="http://schemas.microsoft.com/office/drawing/2014/main" xmlns=""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add</a:t>
            </a:r>
            <a:r>
              <a:rPr lang="fr-FR"/>
              <a:t> </a:t>
            </a:r>
            <a:r>
              <a:rPr lang="fr-FR" err="1"/>
              <a:t>quote</a:t>
            </a:r>
            <a:r>
              <a:rPr lang="fr-FR"/>
              <a:t> source</a:t>
            </a:r>
          </a:p>
        </p:txBody>
      </p:sp>
      <p:sp>
        <p:nvSpPr>
          <p:cNvPr id="9" name="Slide Number">
            <a:extLst>
              <a:ext uri="{FF2B5EF4-FFF2-40B4-BE49-F238E27FC236}">
                <a16:creationId xmlns:a16="http://schemas.microsoft.com/office/drawing/2014/main" xmlns=""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xmlns=""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10" name="1. On-page tracker">
            <a:extLst>
              <a:ext uri="{FF2B5EF4-FFF2-40B4-BE49-F238E27FC236}">
                <a16:creationId xmlns:a16="http://schemas.microsoft.com/office/drawing/2014/main" xmlns="" id="{556D1499-3230-4098-85B2-D4CC7CA621F1}"/>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Espace réservé de la date 3">
            <a:extLst>
              <a:ext uri="{FF2B5EF4-FFF2-40B4-BE49-F238E27FC236}">
                <a16:creationId xmlns:a16="http://schemas.microsoft.com/office/drawing/2014/main" xmlns="" id="{724AAFB4-DB46-4A71-906C-D9C34D938D25}"/>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B47BA75B-B3A0-451C-A24E-509CF7CB93E1}" type="datetime1">
              <a:rPr lang="fr-FR" cap="all" smtClean="0"/>
              <a:t>09/08/2021</a:t>
            </a:fld>
            <a:endParaRPr lang="fr-FR" cap="all"/>
          </a:p>
        </p:txBody>
      </p:sp>
    </p:spTree>
    <p:extLst>
      <p:ext uri="{BB962C8B-B14F-4D97-AF65-F5344CB8AC3E}">
        <p14:creationId xmlns:p14="http://schemas.microsoft.com/office/powerpoint/2010/main" val="1491983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xmlns="" id="{DA8D6A48-EE20-4EB4-A234-9F3B16C0287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52"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xmlns=""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xmlns=""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ltGray">
          <a:xfrm>
            <a:off x="3413760" y="0"/>
            <a:ext cx="8778240" cy="6858000"/>
          </a:xfrm>
          <a:prstGeom prst="rect">
            <a:avLst/>
          </a:prstGeom>
          <a:solidFill>
            <a:srgbClr val="D9E0E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xmlns=""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xmlns="" id="{6647A441-8DE4-4236-BCC7-B694B2C59E00}"/>
              </a:ext>
            </a:extLst>
          </p:cNvPr>
          <p:cNvSpPr>
            <a:spLocks noGrp="1"/>
          </p:cNvSpPr>
          <p:nvPr>
            <p:ph type="title"/>
            <p:custDataLst>
              <p:tags r:id="rId6"/>
            </p:custDataLst>
          </p:nvPr>
        </p:nvSpPr>
        <p:spPr>
          <a:xfrm>
            <a:off x="554736" y="2744369"/>
            <a:ext cx="2514600" cy="769441"/>
          </a:xfrm>
        </p:spPr>
        <p:txBody>
          <a:bodyPr vert="horz" wrap="square" lIns="0" tIns="0" rIns="0" bIns="0" rtlCol="0" anchor="b" anchorCtr="0">
            <a:noAutofit/>
          </a:bodyPr>
          <a:lstStyle>
            <a:lvl1pPr>
              <a:defRPr lang="en-US" dirty="0"/>
            </a:lvl1pPr>
          </a:lstStyle>
          <a:p>
            <a:pPr lvl="0"/>
            <a:r>
              <a:rPr lang="fr-FR"/>
              <a:t>Click to </a:t>
            </a:r>
            <a:r>
              <a:rPr lang="fr-FR" err="1"/>
              <a:t>edit</a:t>
            </a:r>
            <a:r>
              <a:rPr lang="fr-FR"/>
              <a:t> Master </a:t>
            </a:r>
            <a:r>
              <a:rPr lang="fr-FR" err="1"/>
              <a:t>title</a:t>
            </a:r>
            <a:r>
              <a:rPr lang="fr-FR"/>
              <a:t> style</a:t>
            </a:r>
          </a:p>
        </p:txBody>
      </p:sp>
      <p:sp>
        <p:nvSpPr>
          <p:cNvPr id="20" name="3. Subtitle">
            <a:extLst>
              <a:ext uri="{FF2B5EF4-FFF2-40B4-BE49-F238E27FC236}">
                <a16:creationId xmlns:a16="http://schemas.microsoft.com/office/drawing/2014/main" xmlns=""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Click to </a:t>
            </a:r>
            <a:r>
              <a:rPr lang="fr-FR" err="1"/>
              <a:t>edit</a:t>
            </a:r>
            <a:r>
              <a:rPr lang="fr-FR"/>
              <a:t> Master </a:t>
            </a:r>
            <a:r>
              <a:rPr lang="fr-FR" err="1"/>
              <a:t>subtitle</a:t>
            </a:r>
            <a:r>
              <a:rPr lang="fr-FR"/>
              <a:t> style</a:t>
            </a:r>
          </a:p>
        </p:txBody>
      </p:sp>
      <p:sp>
        <p:nvSpPr>
          <p:cNvPr id="21" name="5. Source" hidden="1">
            <a:extLst>
              <a:ext uri="{FF2B5EF4-FFF2-40B4-BE49-F238E27FC236}">
                <a16:creationId xmlns:a16="http://schemas.microsoft.com/office/drawing/2014/main" xmlns=""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10" name="1. On-page tracker">
            <a:extLst>
              <a:ext uri="{FF2B5EF4-FFF2-40B4-BE49-F238E27FC236}">
                <a16:creationId xmlns:a16="http://schemas.microsoft.com/office/drawing/2014/main" xmlns="" id="{96552B7E-7081-4EA8-9351-FE4C7216ADF2}"/>
              </a:ext>
            </a:extLst>
          </p:cNvPr>
          <p:cNvSpPr>
            <a:spLocks noGrp="1"/>
          </p:cNvSpPr>
          <p:nvPr>
            <p:ph type="body" sz="quarter" idx="10" hasCustomPrompt="1"/>
            <p:custDataLst>
              <p:tags r:id="rId9"/>
            </p:custDataLst>
          </p:nvPr>
        </p:nvSpPr>
        <p:spPr>
          <a:xfrm>
            <a:off x="1513362" y="41597"/>
            <a:ext cx="1555012"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Espace réservé de la date 3">
            <a:extLst>
              <a:ext uri="{FF2B5EF4-FFF2-40B4-BE49-F238E27FC236}">
                <a16:creationId xmlns:a16="http://schemas.microsoft.com/office/drawing/2014/main" xmlns="" id="{F113EEB6-E29F-47E8-B54A-8496523BBCE7}"/>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3EA4F80C-8BEB-4278-BA54-BEA445AD31AD}" type="datetime1">
              <a:rPr lang="fr-FR" cap="all" smtClean="0"/>
              <a:t>09/08/2021</a:t>
            </a:fld>
            <a:endParaRPr lang="fr-FR" cap="all"/>
          </a:p>
        </p:txBody>
      </p:sp>
      <p:pic>
        <p:nvPicPr>
          <p:cNvPr id="13" name="Image 5">
            <a:extLst>
              <a:ext uri="{FF2B5EF4-FFF2-40B4-BE49-F238E27FC236}">
                <a16:creationId xmlns:a16="http://schemas.microsoft.com/office/drawing/2014/main" xmlns="" id="{E52AC364-311C-4359-ABF3-7AA0243E87BC}"/>
              </a:ext>
            </a:extLst>
          </p:cNvPr>
          <p:cNvPicPr>
            <a:picLocks noChangeAspect="1"/>
          </p:cNvPicPr>
          <p:nvPr userDrawn="1"/>
        </p:nvPicPr>
        <p:blipFill rotWithShape="1">
          <a:blip r:embed="rId13"/>
          <a:srcRect l="8428"/>
          <a:stretch/>
        </p:blipFill>
        <p:spPr>
          <a:xfrm>
            <a:off x="553972" y="84777"/>
            <a:ext cx="854905" cy="726675"/>
          </a:xfrm>
          <a:prstGeom prst="rect">
            <a:avLst/>
          </a:prstGeom>
        </p:spPr>
      </p:pic>
      <p:cxnSp>
        <p:nvCxnSpPr>
          <p:cNvPr id="14" name="Connecteur droit 13">
            <a:extLst>
              <a:ext uri="{FF2B5EF4-FFF2-40B4-BE49-F238E27FC236}">
                <a16:creationId xmlns:a16="http://schemas.microsoft.com/office/drawing/2014/main" xmlns="" id="{BC0124A4-D024-4024-9440-E1117FA58ADB}"/>
              </a:ext>
            </a:extLst>
          </p:cNvPr>
          <p:cNvCxnSpPr>
            <a:cxnSpLocks/>
          </p:cNvCxnSpPr>
          <p:nvPr userDrawn="1"/>
        </p:nvCxnSpPr>
        <p:spPr>
          <a:xfrm>
            <a:off x="553972" y="1086644"/>
            <a:ext cx="2515364"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15" name="Connecteur droit 13">
            <a:extLst>
              <a:ext uri="{FF2B5EF4-FFF2-40B4-BE49-F238E27FC236}">
                <a16:creationId xmlns:a16="http://schemas.microsoft.com/office/drawing/2014/main" xmlns="" id="{05F085EA-7825-4EA9-9B33-FA19DBBC98F6}"/>
              </a:ext>
            </a:extLst>
          </p:cNvPr>
          <p:cNvCxnSpPr>
            <a:cxnSpLocks/>
          </p:cNvCxnSpPr>
          <p:nvPr userDrawn="1"/>
        </p:nvCxnSpPr>
        <p:spPr>
          <a:xfrm>
            <a:off x="3715757" y="1086644"/>
            <a:ext cx="7921507"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BDB4833-E77A-468A-9C5E-384EAEAA4118}" type="datetimeFigureOut">
              <a:rPr lang="fr-FR" smtClean="0"/>
              <a:t>09/08/2021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1D691-875B-40D5-BDE9-9D6FCD591272}" type="slidenum">
              <a:rPr lang="fr-FR" smtClean="0"/>
              <a:t>‹N°›</a:t>
            </a:fld>
            <a:endParaRPr lang="fr-FR"/>
          </a:p>
        </p:txBody>
      </p:sp>
      <p:pic>
        <p:nvPicPr>
          <p:cNvPr id="7" name="Image 26" descr="Image 26">
            <a:extLst>
              <a:ext uri="{FF2B5EF4-FFF2-40B4-BE49-F238E27FC236}">
                <a16:creationId xmlns:a16="http://schemas.microsoft.com/office/drawing/2014/main" xmlns="" id="{58E6F88F-5DA8-114F-8C6D-AC168D3EC152}"/>
              </a:ext>
            </a:extLst>
          </p:cNvPr>
          <p:cNvPicPr>
            <a:picLocks noChangeAspect="1"/>
          </p:cNvPicPr>
          <p:nvPr userDrawn="1"/>
        </p:nvPicPr>
        <p:blipFill>
          <a:blip r:embed="rId2"/>
          <a:srcRect l="8428"/>
          <a:stretch>
            <a:fillRect/>
          </a:stretch>
        </p:blipFill>
        <p:spPr>
          <a:xfrm>
            <a:off x="300037" y="153694"/>
            <a:ext cx="541339" cy="460140"/>
          </a:xfrm>
          <a:prstGeom prst="rect">
            <a:avLst/>
          </a:prstGeom>
          <a:ln w="12700">
            <a:miter lim="400000"/>
          </a:ln>
        </p:spPr>
      </p:pic>
      <p:sp>
        <p:nvSpPr>
          <p:cNvPr id="14" name="Titre 13">
            <a:extLst>
              <a:ext uri="{FF2B5EF4-FFF2-40B4-BE49-F238E27FC236}">
                <a16:creationId xmlns:a16="http://schemas.microsoft.com/office/drawing/2014/main" xmlns="" id="{7E3CA9F1-0041-E848-ACF3-7FF02D354700}"/>
              </a:ext>
            </a:extLst>
          </p:cNvPr>
          <p:cNvSpPr>
            <a:spLocks noGrp="1"/>
          </p:cNvSpPr>
          <p:nvPr>
            <p:ph type="title"/>
          </p:nvPr>
        </p:nvSpPr>
        <p:spPr>
          <a:xfrm>
            <a:off x="838200" y="365126"/>
            <a:ext cx="10515600" cy="593880"/>
          </a:xfrm>
        </p:spPr>
        <p:txBody>
          <a:bodyPr>
            <a:normAutofit/>
          </a:bodyPr>
          <a:lstStyle>
            <a:lvl1pPr algn="ctr">
              <a:defRPr sz="1800" b="1">
                <a:solidFill>
                  <a:srgbClr val="000091"/>
                </a:solidFill>
                <a:latin typeface="Arial" panose="020B0604020202020204" pitchFamily="34" charset="0"/>
                <a:cs typeface="Arial" panose="020B0604020202020204" pitchFamily="34" charset="0"/>
              </a:defRPr>
            </a:lvl1pPr>
          </a:lstStyle>
          <a:p>
            <a:r>
              <a:rPr lang="fr-FR"/>
              <a:t>Modifiez le style du titre</a:t>
            </a:r>
          </a:p>
        </p:txBody>
      </p:sp>
      <p:sp>
        <p:nvSpPr>
          <p:cNvPr id="17" name="Connecteur droit 29">
            <a:extLst>
              <a:ext uri="{FF2B5EF4-FFF2-40B4-BE49-F238E27FC236}">
                <a16:creationId xmlns:a16="http://schemas.microsoft.com/office/drawing/2014/main" xmlns="" id="{08C1C938-E52C-584A-A2BF-7FBA88262C26}"/>
              </a:ext>
            </a:extLst>
          </p:cNvPr>
          <p:cNvSpPr/>
          <p:nvPr userDrawn="1"/>
        </p:nvSpPr>
        <p:spPr>
          <a:xfrm>
            <a:off x="486935" y="1045042"/>
            <a:ext cx="11218127" cy="1"/>
          </a:xfrm>
          <a:prstGeom prst="line">
            <a:avLst/>
          </a:prstGeom>
          <a:ln w="22225">
            <a:solidFill>
              <a:srgbClr val="0A0091"/>
            </a:solidFill>
            <a:miter/>
          </a:ln>
        </p:spPr>
        <p:txBody>
          <a:bodyPr lIns="45718" tIns="45718" rIns="45718" bIns="45718"/>
          <a:lstStyle/>
          <a:p>
            <a:endParaRPr/>
          </a:p>
        </p:txBody>
      </p:sp>
      <p:sp>
        <p:nvSpPr>
          <p:cNvPr id="18" name="Espace réservé du numéro de diapositive 2">
            <a:extLst>
              <a:ext uri="{FF2B5EF4-FFF2-40B4-BE49-F238E27FC236}">
                <a16:creationId xmlns:a16="http://schemas.microsoft.com/office/drawing/2014/main" xmlns="" id="{D35FFB9C-3150-C948-A6A4-9C1E0089856B}"/>
              </a:ext>
            </a:extLst>
          </p:cNvPr>
          <p:cNvSpPr txBox="1">
            <a:spLocks/>
          </p:cNvSpPr>
          <p:nvPr userDrawn="1"/>
        </p:nvSpPr>
        <p:spPr>
          <a:xfrm>
            <a:off x="9111853" y="245198"/>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956279E-DBE1-4E8A-809A-5D8A05F805C5}" type="slidenum">
              <a:rPr lang="fr-FR" b="0" i="0" smtClean="0">
                <a:solidFill>
                  <a:prstClr val="black">
                    <a:tint val="75000"/>
                  </a:prstClr>
                </a:solidFill>
                <a:latin typeface="Arial" panose="020B0604020202020204" pitchFamily="34" charset="0"/>
                <a:cs typeface="Arial" panose="020B0604020202020204" pitchFamily="34" charset="0"/>
              </a:rPr>
              <a:pPr>
                <a:defRPr/>
              </a:pPr>
              <a:t>‹N°›</a:t>
            </a:fld>
            <a:endParaRPr lang="fr-FR" b="0" i="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929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76"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xmlns=""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xmlns="" id="{3FA229FA-A3E6-464F-8FAE-54175450EBEB}"/>
              </a:ext>
            </a:extLst>
          </p:cNvPr>
          <p:cNvSpPr/>
          <p:nvPr userDrawn="1">
            <p:custDataLst>
              <p:tags r:id="rId4"/>
            </p:custDataLst>
          </p:nvPr>
        </p:nvSpPr>
        <p:spPr bwMode="ltGray">
          <a:xfrm>
            <a:off x="4364736" y="0"/>
            <a:ext cx="7827264" cy="6858000"/>
          </a:xfrm>
          <a:prstGeom prst="rect">
            <a:avLst/>
          </a:prstGeom>
          <a:solidFill>
            <a:srgbClr val="D9E0E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fr-FR">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xmlns=""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xmlns=""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vert="horz" wrap="square" lIns="0" tIns="0" rIns="0" bIns="0" rtlCol="0" anchor="b" anchorCtr="0">
            <a:noAutofit/>
          </a:bodyPr>
          <a:lstStyle>
            <a:lvl1pPr>
              <a:defRPr lang="en-US" dirty="0"/>
            </a:lvl1pPr>
          </a:lstStyle>
          <a:p>
            <a:pPr lvl="0"/>
            <a:r>
              <a:rPr lang="fr-FR"/>
              <a:t>Click to </a:t>
            </a:r>
            <a:r>
              <a:rPr lang="fr-FR" err="1"/>
              <a:t>edit</a:t>
            </a:r>
            <a:r>
              <a:rPr lang="fr-FR"/>
              <a:t> Master </a:t>
            </a:r>
            <a:r>
              <a:rPr lang="fr-FR" err="1"/>
              <a:t>title</a:t>
            </a:r>
            <a:r>
              <a:rPr lang="fr-FR"/>
              <a:t> style</a:t>
            </a:r>
          </a:p>
        </p:txBody>
      </p:sp>
      <p:sp>
        <p:nvSpPr>
          <p:cNvPr id="20" name="3. Subtitle">
            <a:extLst>
              <a:ext uri="{FF2B5EF4-FFF2-40B4-BE49-F238E27FC236}">
                <a16:creationId xmlns:a16="http://schemas.microsoft.com/office/drawing/2014/main" xmlns=""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Click to </a:t>
            </a:r>
            <a:r>
              <a:rPr lang="fr-FR" err="1"/>
              <a:t>edit</a:t>
            </a:r>
            <a:r>
              <a:rPr lang="fr-FR"/>
              <a:t> Master </a:t>
            </a:r>
            <a:r>
              <a:rPr lang="fr-FR" err="1"/>
              <a:t>subtitle</a:t>
            </a:r>
            <a:r>
              <a:rPr lang="fr-FR"/>
              <a:t> style</a:t>
            </a:r>
          </a:p>
        </p:txBody>
      </p:sp>
      <p:sp>
        <p:nvSpPr>
          <p:cNvPr id="21" name="5. Source" hidden="1">
            <a:extLst>
              <a:ext uri="{FF2B5EF4-FFF2-40B4-BE49-F238E27FC236}">
                <a16:creationId xmlns:a16="http://schemas.microsoft.com/office/drawing/2014/main" xmlns=""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10" name="1. On-page tracker">
            <a:extLst>
              <a:ext uri="{FF2B5EF4-FFF2-40B4-BE49-F238E27FC236}">
                <a16:creationId xmlns:a16="http://schemas.microsoft.com/office/drawing/2014/main" xmlns="" id="{79C07342-0520-417C-B878-54C94CBD8539}"/>
              </a:ext>
            </a:extLst>
          </p:cNvPr>
          <p:cNvSpPr>
            <a:spLocks noGrp="1"/>
          </p:cNvSpPr>
          <p:nvPr>
            <p:ph type="body" sz="quarter" idx="10" hasCustomPrompt="1"/>
            <p:custDataLst>
              <p:tags r:id="rId9"/>
            </p:custDataLst>
          </p:nvPr>
        </p:nvSpPr>
        <p:spPr>
          <a:xfrm>
            <a:off x="1506828" y="41597"/>
            <a:ext cx="251348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1" name="Espace réservé de la date 3">
            <a:extLst>
              <a:ext uri="{FF2B5EF4-FFF2-40B4-BE49-F238E27FC236}">
                <a16:creationId xmlns:a16="http://schemas.microsoft.com/office/drawing/2014/main" xmlns="" id="{9CD56C46-4675-4259-887B-BD63BA7F9273}"/>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D9E5CCC4-4C9D-43F1-9578-1B4356F6C402}" type="datetime1">
              <a:rPr lang="fr-FR" cap="all" smtClean="0"/>
              <a:t>09/08/2021</a:t>
            </a:fld>
            <a:endParaRPr lang="fr-FR" cap="all"/>
          </a:p>
        </p:txBody>
      </p:sp>
      <p:cxnSp>
        <p:nvCxnSpPr>
          <p:cNvPr id="13" name="Connecteur droit 13">
            <a:extLst>
              <a:ext uri="{FF2B5EF4-FFF2-40B4-BE49-F238E27FC236}">
                <a16:creationId xmlns:a16="http://schemas.microsoft.com/office/drawing/2014/main" xmlns="" id="{51A5CA2F-3D76-4B0D-A191-5D57AA93FF0A}"/>
              </a:ext>
            </a:extLst>
          </p:cNvPr>
          <p:cNvCxnSpPr>
            <a:cxnSpLocks/>
          </p:cNvCxnSpPr>
          <p:nvPr userDrawn="1"/>
        </p:nvCxnSpPr>
        <p:spPr>
          <a:xfrm>
            <a:off x="553972" y="1086644"/>
            <a:ext cx="3466338"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3379F249-468A-4F27-8D62-08340FEA823C}"/>
              </a:ext>
            </a:extLst>
          </p:cNvPr>
          <p:cNvCxnSpPr>
            <a:cxnSpLocks/>
          </p:cNvCxnSpPr>
          <p:nvPr userDrawn="1"/>
        </p:nvCxnSpPr>
        <p:spPr>
          <a:xfrm>
            <a:off x="4667856" y="1086644"/>
            <a:ext cx="6969408"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pic>
        <p:nvPicPr>
          <p:cNvPr id="105" name="Image 5">
            <a:extLst>
              <a:ext uri="{FF2B5EF4-FFF2-40B4-BE49-F238E27FC236}">
                <a16:creationId xmlns:a16="http://schemas.microsoft.com/office/drawing/2014/main" xmlns="" id="{269CD9B0-BF4F-4BD6-90BC-69E681722FEB}"/>
              </a:ext>
            </a:extLst>
          </p:cNvPr>
          <p:cNvPicPr>
            <a:picLocks noChangeAspect="1"/>
          </p:cNvPicPr>
          <p:nvPr userDrawn="1"/>
        </p:nvPicPr>
        <p:blipFill rotWithShape="1">
          <a:blip r:embed="rId13"/>
          <a:srcRect l="8428"/>
          <a:stretch/>
        </p:blipFill>
        <p:spPr>
          <a:xfrm>
            <a:off x="553972" y="84777"/>
            <a:ext cx="854905" cy="726675"/>
          </a:xfrm>
          <a:prstGeom prst="rect">
            <a:avLst/>
          </a:prstGeom>
        </p:spPr>
      </p:pic>
    </p:spTree>
    <p:extLst>
      <p:ext uri="{BB962C8B-B14F-4D97-AF65-F5344CB8AC3E}">
        <p14:creationId xmlns:p14="http://schemas.microsoft.com/office/powerpoint/2010/main" val="76005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F7114D8-6025-4386-BA96-B034FE6B3CD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00"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xmlns=""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175DF75F-4243-4275-8E9C-C49DB00EB02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Rectangle 3" hidden="1">
            <a:extLst>
              <a:ext uri="{FF2B5EF4-FFF2-40B4-BE49-F238E27FC236}">
                <a16:creationId xmlns:a16="http://schemas.microsoft.com/office/drawing/2014/main" xmlns="" id="{1725BD87-3C3D-45F6-BBCF-F06FD867659F}"/>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5"/>
            </p:custDataLst>
          </p:nvPr>
        </p:nvSpPr>
        <p:spPr bwMode="ltGray">
          <a:xfrm>
            <a:off x="6092952" y="0"/>
            <a:ext cx="6099048" cy="6858000"/>
          </a:xfrm>
          <a:prstGeom prst="rect">
            <a:avLst/>
          </a:prstGeom>
          <a:solidFill>
            <a:srgbClr val="D9E0E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fr-FR">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xmlns="" id="{D0E8D6D4-65CF-4E97-809E-C2399703986A}"/>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xmlns="" id="{8FFC5EFA-01A0-4033-8D7E-3C2B1F490A33}"/>
              </a:ext>
            </a:extLst>
          </p:cNvPr>
          <p:cNvSpPr>
            <a:spLocks noGrp="1"/>
          </p:cNvSpPr>
          <p:nvPr>
            <p:ph type="title"/>
            <p:custDataLst>
              <p:tags r:id="rId7"/>
            </p:custDataLst>
          </p:nvPr>
        </p:nvSpPr>
        <p:spPr>
          <a:xfrm>
            <a:off x="1510036" y="198166"/>
            <a:ext cx="4109919" cy="769441"/>
          </a:xfrm>
        </p:spPr>
        <p:txBody>
          <a:bodyPr vert="horz" wrap="square">
            <a:spAutoFit/>
          </a:bodyPr>
          <a:lstStyle/>
          <a:p>
            <a:r>
              <a:rPr lang="fr-FR"/>
              <a:t>Click to </a:t>
            </a:r>
            <a:r>
              <a:rPr lang="fr-FR" err="1"/>
              <a:t>edit</a:t>
            </a:r>
            <a:r>
              <a:rPr lang="fr-FR"/>
              <a:t> Master </a:t>
            </a:r>
            <a:r>
              <a:rPr lang="fr-FR" err="1"/>
              <a:t>title</a:t>
            </a:r>
            <a:r>
              <a:rPr lang="fr-FR"/>
              <a:t> style</a:t>
            </a:r>
          </a:p>
        </p:txBody>
      </p:sp>
      <p:sp>
        <p:nvSpPr>
          <p:cNvPr id="20" name="3. Subtitle">
            <a:extLst>
              <a:ext uri="{FF2B5EF4-FFF2-40B4-BE49-F238E27FC236}">
                <a16:creationId xmlns:a16="http://schemas.microsoft.com/office/drawing/2014/main" xmlns="" id="{1555BB7F-874D-4148-9E84-841F62C8E9D4}"/>
              </a:ext>
            </a:extLst>
          </p:cNvPr>
          <p:cNvSpPr>
            <a:spLocks noGrp="1"/>
          </p:cNvSpPr>
          <p:nvPr>
            <p:ph type="subTitle" idx="1"/>
            <p:custDataLst>
              <p:tags r:id="rId8"/>
            </p:custDataLst>
          </p:nvPr>
        </p:nvSpPr>
        <p:spPr>
          <a:xfrm>
            <a:off x="1510036" y="603350"/>
            <a:ext cx="4109919"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edit</a:t>
            </a:r>
            <a:r>
              <a:rPr lang="fr-FR"/>
              <a:t> Master </a:t>
            </a:r>
            <a:r>
              <a:rPr lang="fr-FR" err="1"/>
              <a:t>subtitle</a:t>
            </a:r>
            <a:r>
              <a:rPr lang="fr-FR"/>
              <a:t> style</a:t>
            </a:r>
          </a:p>
        </p:txBody>
      </p:sp>
      <p:sp>
        <p:nvSpPr>
          <p:cNvPr id="22" name="5. Source" hidden="1">
            <a:extLst>
              <a:ext uri="{FF2B5EF4-FFF2-40B4-BE49-F238E27FC236}">
                <a16:creationId xmlns:a16="http://schemas.microsoft.com/office/drawing/2014/main" xmlns="" id="{F5E9C22A-A356-4521-A359-338A663DFEA2}"/>
              </a:ext>
            </a:extLst>
          </p:cNvPr>
          <p:cNvSpPr txBox="1"/>
          <p:nvPr userDrawn="1">
            <p:custDataLst>
              <p:tags r:id="rId9"/>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t>Source: …</a:t>
            </a:r>
          </a:p>
        </p:txBody>
      </p:sp>
      <p:sp>
        <p:nvSpPr>
          <p:cNvPr id="11" name="Espace réservé de la date 3">
            <a:extLst>
              <a:ext uri="{FF2B5EF4-FFF2-40B4-BE49-F238E27FC236}">
                <a16:creationId xmlns:a16="http://schemas.microsoft.com/office/drawing/2014/main" xmlns="" id="{7B908E6E-6D8C-493D-9C1C-7BC13DD6A0D0}"/>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95C78158-6429-45A6-BE73-90F52F3E3D53}" type="datetime1">
              <a:rPr lang="fr-FR" cap="all" smtClean="0"/>
              <a:t>09/08/2021</a:t>
            </a:fld>
            <a:endParaRPr lang="fr-FR" cap="all"/>
          </a:p>
        </p:txBody>
      </p:sp>
      <p:cxnSp>
        <p:nvCxnSpPr>
          <p:cNvPr id="13" name="Connecteur droit 13">
            <a:extLst>
              <a:ext uri="{FF2B5EF4-FFF2-40B4-BE49-F238E27FC236}">
                <a16:creationId xmlns:a16="http://schemas.microsoft.com/office/drawing/2014/main" xmlns="" id="{67CB9D62-F0CC-4D18-A354-6518B4D5F204}"/>
              </a:ext>
            </a:extLst>
          </p:cNvPr>
          <p:cNvCxnSpPr>
            <a:cxnSpLocks/>
          </p:cNvCxnSpPr>
          <p:nvPr userDrawn="1"/>
        </p:nvCxnSpPr>
        <p:spPr>
          <a:xfrm>
            <a:off x="553972" y="1086644"/>
            <a:ext cx="5065983"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40DB8961-30F1-4580-9585-4140DE043FC9}"/>
              </a:ext>
            </a:extLst>
          </p:cNvPr>
          <p:cNvCxnSpPr>
            <a:cxnSpLocks/>
          </p:cNvCxnSpPr>
          <p:nvPr userDrawn="1"/>
        </p:nvCxnSpPr>
        <p:spPr>
          <a:xfrm>
            <a:off x="6572054" y="1086644"/>
            <a:ext cx="506521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pic>
        <p:nvPicPr>
          <p:cNvPr id="191" name="Image 5">
            <a:extLst>
              <a:ext uri="{FF2B5EF4-FFF2-40B4-BE49-F238E27FC236}">
                <a16:creationId xmlns:a16="http://schemas.microsoft.com/office/drawing/2014/main" xmlns="" id="{57E945B2-5CD1-4D0C-9583-2B6EA919A2F5}"/>
              </a:ext>
            </a:extLst>
          </p:cNvPr>
          <p:cNvPicPr>
            <a:picLocks noChangeAspect="1"/>
          </p:cNvPicPr>
          <p:nvPr userDrawn="1"/>
        </p:nvPicPr>
        <p:blipFill rotWithShape="1">
          <a:blip r:embed="rId13"/>
          <a:srcRect l="8428"/>
          <a:stretch/>
        </p:blipFill>
        <p:spPr>
          <a:xfrm>
            <a:off x="553972" y="84777"/>
            <a:ext cx="854905" cy="726675"/>
          </a:xfrm>
          <a:prstGeom prst="rect">
            <a:avLst/>
          </a:prstGeom>
        </p:spPr>
      </p:pic>
    </p:spTree>
    <p:extLst>
      <p:ext uri="{BB962C8B-B14F-4D97-AF65-F5344CB8AC3E}">
        <p14:creationId xmlns:p14="http://schemas.microsoft.com/office/powerpoint/2010/main" val="298007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293AC4C-5B2F-4A0C-8C9B-7295BEE1F457}"/>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24"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xmlns=""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CBEB872B-E48C-4F3C-A3D1-BBC8AAEC03B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Rectangle 3" hidden="1">
            <a:extLst>
              <a:ext uri="{FF2B5EF4-FFF2-40B4-BE49-F238E27FC236}">
                <a16:creationId xmlns:a16="http://schemas.microsoft.com/office/drawing/2014/main" xmlns="" id="{2D668F04-7049-40BA-8D63-D8BBB6921318}"/>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xmlns="" id="{0415F114-7B0E-43F2-8881-F0D9FB2A643B}"/>
              </a:ext>
            </a:extLst>
          </p:cNvPr>
          <p:cNvSpPr>
            <a:spLocks noGrp="1"/>
          </p:cNvSpPr>
          <p:nvPr>
            <p:ph type="title"/>
            <p:custDataLst>
              <p:tags r:id="rId5"/>
            </p:custDataLst>
          </p:nvPr>
        </p:nvSpPr>
        <p:spPr>
          <a:xfrm>
            <a:off x="1506836" y="198166"/>
            <a:ext cx="6017317" cy="384721"/>
          </a:xfrm>
        </p:spPr>
        <p:txBody>
          <a:bodyPr vert="horz" wrap="square">
            <a:spAutoFit/>
          </a:bodyPr>
          <a:lstStyle/>
          <a:p>
            <a:r>
              <a:rPr lang="fr-FR"/>
              <a:t>Click to </a:t>
            </a:r>
            <a:r>
              <a:rPr lang="fr-FR" err="1"/>
              <a:t>edit</a:t>
            </a:r>
            <a:r>
              <a:rPr lang="fr-FR"/>
              <a:t> Master </a:t>
            </a:r>
            <a:r>
              <a:rPr lang="fr-FR" err="1"/>
              <a:t>title</a:t>
            </a:r>
            <a:r>
              <a:rPr lang="fr-FR"/>
              <a:t> style</a:t>
            </a:r>
          </a:p>
        </p:txBody>
      </p:sp>
      <p:sp>
        <p:nvSpPr>
          <p:cNvPr id="7" name="RectangleLight">
            <a:extLst>
              <a:ext uri="{FF2B5EF4-FFF2-40B4-BE49-F238E27FC236}">
                <a16:creationId xmlns:a16="http://schemas.microsoft.com/office/drawing/2014/main" xmlns="" id="{2365F90A-9CD8-40EE-93CD-2729135A9569}"/>
              </a:ext>
            </a:extLst>
          </p:cNvPr>
          <p:cNvSpPr/>
          <p:nvPr userDrawn="1">
            <p:custDataLst>
              <p:tags r:id="rId6"/>
            </p:custDataLst>
          </p:nvPr>
        </p:nvSpPr>
        <p:spPr bwMode="ltGray">
          <a:xfrm>
            <a:off x="7830312" y="0"/>
            <a:ext cx="4361688" cy="6858000"/>
          </a:xfrm>
          <a:prstGeom prst="rect">
            <a:avLst/>
          </a:prstGeom>
          <a:solidFill>
            <a:srgbClr val="D9E0E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fr-FR">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xmlns="" id="{3B7A7C0C-AC02-4989-860B-73442D510162}"/>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fr-FR"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xmlns="" id="{712BED6B-950C-4FB8-AEE1-14FA61D013FF}"/>
              </a:ext>
            </a:extLst>
          </p:cNvPr>
          <p:cNvSpPr>
            <a:spLocks noGrp="1"/>
          </p:cNvSpPr>
          <p:nvPr>
            <p:ph type="subTitle" idx="1"/>
            <p:custDataLst>
              <p:tags r:id="rId8"/>
            </p:custDataLst>
          </p:nvPr>
        </p:nvSpPr>
        <p:spPr>
          <a:xfrm>
            <a:off x="1506836" y="604453"/>
            <a:ext cx="6017317"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edit</a:t>
            </a:r>
            <a:r>
              <a:rPr lang="fr-FR"/>
              <a:t> Master </a:t>
            </a:r>
            <a:r>
              <a:rPr lang="fr-FR" err="1"/>
              <a:t>subtitle</a:t>
            </a:r>
            <a:r>
              <a:rPr lang="fr-FR"/>
              <a:t> style</a:t>
            </a:r>
          </a:p>
        </p:txBody>
      </p:sp>
      <p:sp>
        <p:nvSpPr>
          <p:cNvPr id="21" name="5. Source" hidden="1">
            <a:extLst>
              <a:ext uri="{FF2B5EF4-FFF2-40B4-BE49-F238E27FC236}">
                <a16:creationId xmlns:a16="http://schemas.microsoft.com/office/drawing/2014/main" xmlns="" id="{F25A304F-F50E-4F96-991D-CFEB07060178}"/>
              </a:ext>
            </a:extLst>
          </p:cNvPr>
          <p:cNvSpPr txBox="1"/>
          <p:nvPr userDrawn="1">
            <p:custDataLst>
              <p:tags r:id="rId9"/>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800">
                <a:solidFill>
                  <a:schemeClr val="tx1"/>
                </a:solidFill>
              </a:rPr>
              <a:t>Source: …</a:t>
            </a:r>
          </a:p>
        </p:txBody>
      </p:sp>
      <p:sp>
        <p:nvSpPr>
          <p:cNvPr id="12" name="Espace réservé de la date 3">
            <a:extLst>
              <a:ext uri="{FF2B5EF4-FFF2-40B4-BE49-F238E27FC236}">
                <a16:creationId xmlns:a16="http://schemas.microsoft.com/office/drawing/2014/main" xmlns="" id="{6D4920F1-BF31-41CE-BE56-E587A0A4E188}"/>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715627E8-4CBF-42B3-930A-815EB672D7C3}" type="datetime1">
              <a:rPr lang="fr-FR" cap="all" smtClean="0"/>
              <a:t>09/08/2021</a:t>
            </a:fld>
            <a:endParaRPr lang="fr-FR" cap="all"/>
          </a:p>
        </p:txBody>
      </p:sp>
      <p:cxnSp>
        <p:nvCxnSpPr>
          <p:cNvPr id="13" name="Connecteur droit 13">
            <a:extLst>
              <a:ext uri="{FF2B5EF4-FFF2-40B4-BE49-F238E27FC236}">
                <a16:creationId xmlns:a16="http://schemas.microsoft.com/office/drawing/2014/main" xmlns="" id="{A42BBDC9-153F-409F-B470-F5728D2F5423}"/>
              </a:ext>
            </a:extLst>
          </p:cNvPr>
          <p:cNvCxnSpPr>
            <a:cxnSpLocks/>
          </p:cNvCxnSpPr>
          <p:nvPr userDrawn="1"/>
        </p:nvCxnSpPr>
        <p:spPr>
          <a:xfrm>
            <a:off x="553972" y="1086644"/>
            <a:ext cx="6968492"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45F407A3-15EF-4600-8CF0-99A9343411AF}"/>
              </a:ext>
            </a:extLst>
          </p:cNvPr>
          <p:cNvCxnSpPr>
            <a:cxnSpLocks/>
          </p:cNvCxnSpPr>
          <p:nvPr userDrawn="1"/>
        </p:nvCxnSpPr>
        <p:spPr>
          <a:xfrm>
            <a:off x="8171527" y="1086644"/>
            <a:ext cx="3465737"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pic>
        <p:nvPicPr>
          <p:cNvPr id="105" name="Image 5">
            <a:extLst>
              <a:ext uri="{FF2B5EF4-FFF2-40B4-BE49-F238E27FC236}">
                <a16:creationId xmlns:a16="http://schemas.microsoft.com/office/drawing/2014/main" xmlns="" id="{942FA6C5-2AE0-412B-9F54-0F3D4831A77B}"/>
              </a:ext>
            </a:extLst>
          </p:cNvPr>
          <p:cNvPicPr>
            <a:picLocks noChangeAspect="1"/>
          </p:cNvPicPr>
          <p:nvPr userDrawn="1"/>
        </p:nvPicPr>
        <p:blipFill rotWithShape="1">
          <a:blip r:embed="rId13"/>
          <a:srcRect l="8428"/>
          <a:stretch/>
        </p:blipFill>
        <p:spPr>
          <a:xfrm>
            <a:off x="553972" y="84777"/>
            <a:ext cx="854905" cy="726675"/>
          </a:xfrm>
          <a:prstGeom prst="rect">
            <a:avLst/>
          </a:prstGeom>
        </p:spPr>
      </p:pic>
    </p:spTree>
    <p:extLst>
      <p:ext uri="{BB962C8B-B14F-4D97-AF65-F5344CB8AC3E}">
        <p14:creationId xmlns:p14="http://schemas.microsoft.com/office/powerpoint/2010/main" val="359866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xmlns="" id="{9F7114D8-6025-4386-BA96-B034FE6B3CD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48"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xmlns=""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F5249DB-D424-4132-90D5-C43BF8B666E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Rectangle 1" hidden="1">
            <a:extLst>
              <a:ext uri="{FF2B5EF4-FFF2-40B4-BE49-F238E27FC236}">
                <a16:creationId xmlns:a16="http://schemas.microsoft.com/office/drawing/2014/main" xmlns="" id="{50854476-2923-4515-A585-4477FF861180}"/>
              </a:ext>
            </a:extLst>
          </p:cNvPr>
          <p:cNvSpPr/>
          <p:nvPr userDrawn="1">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xmlns="" id="{A80E2F68-4ED6-42EF-9858-2FE4B1382825}"/>
              </a:ext>
            </a:extLst>
          </p:cNvPr>
          <p:cNvSpPr/>
          <p:nvPr userDrawn="1">
            <p:custDataLst>
              <p:tags r:id="rId5"/>
            </p:custDataLst>
          </p:nvPr>
        </p:nvSpPr>
        <p:spPr bwMode="ltGray">
          <a:xfrm>
            <a:off x="8781416" y="0"/>
            <a:ext cx="3410584" cy="6858000"/>
          </a:xfrm>
          <a:prstGeom prst="rect">
            <a:avLst/>
          </a:prstGeom>
          <a:solidFill>
            <a:srgbClr val="D9E0E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fr-FR"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xmlns="" id="{D0E8D6D4-65CF-4E97-809E-C2399703986A}"/>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xmlns="" id="{8FFC5EFA-01A0-4033-8D7E-3C2B1F490A33}"/>
              </a:ext>
            </a:extLst>
          </p:cNvPr>
          <p:cNvSpPr>
            <a:spLocks noGrp="1"/>
          </p:cNvSpPr>
          <p:nvPr>
            <p:ph type="title"/>
            <p:custDataLst>
              <p:tags r:id="rId7"/>
            </p:custDataLst>
          </p:nvPr>
        </p:nvSpPr>
        <p:spPr>
          <a:xfrm>
            <a:off x="1506836" y="198166"/>
            <a:ext cx="7151389" cy="384721"/>
          </a:xfrm>
        </p:spPr>
        <p:txBody>
          <a:bodyPr vert="horz" wrap="square">
            <a:spAutoFit/>
          </a:bodyPr>
          <a:lstStyle/>
          <a:p>
            <a:r>
              <a:rPr lang="fr-FR"/>
              <a:t>Click to </a:t>
            </a:r>
            <a:r>
              <a:rPr lang="fr-FR" err="1"/>
              <a:t>edit</a:t>
            </a:r>
            <a:r>
              <a:rPr lang="fr-FR"/>
              <a:t> Master </a:t>
            </a:r>
            <a:r>
              <a:rPr lang="fr-FR" err="1"/>
              <a:t>title</a:t>
            </a:r>
            <a:r>
              <a:rPr lang="fr-FR"/>
              <a:t> style</a:t>
            </a:r>
          </a:p>
        </p:txBody>
      </p:sp>
      <p:sp>
        <p:nvSpPr>
          <p:cNvPr id="20" name="3. Subtitle">
            <a:extLst>
              <a:ext uri="{FF2B5EF4-FFF2-40B4-BE49-F238E27FC236}">
                <a16:creationId xmlns:a16="http://schemas.microsoft.com/office/drawing/2014/main" xmlns="" id="{1555BB7F-874D-4148-9E84-841F62C8E9D4}"/>
              </a:ext>
            </a:extLst>
          </p:cNvPr>
          <p:cNvSpPr>
            <a:spLocks noGrp="1"/>
          </p:cNvSpPr>
          <p:nvPr>
            <p:ph type="subTitle" idx="1"/>
            <p:custDataLst>
              <p:tags r:id="rId8"/>
            </p:custDataLst>
          </p:nvPr>
        </p:nvSpPr>
        <p:spPr>
          <a:xfrm>
            <a:off x="1506836" y="597295"/>
            <a:ext cx="7151389"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a:t>
            </a:r>
            <a:r>
              <a:rPr lang="fr-FR" err="1"/>
              <a:t>edit</a:t>
            </a:r>
            <a:r>
              <a:rPr lang="fr-FR"/>
              <a:t> Master </a:t>
            </a:r>
            <a:r>
              <a:rPr lang="fr-FR" err="1"/>
              <a:t>subtitle</a:t>
            </a:r>
            <a:r>
              <a:rPr lang="fr-FR"/>
              <a:t> style</a:t>
            </a:r>
          </a:p>
        </p:txBody>
      </p:sp>
      <p:sp>
        <p:nvSpPr>
          <p:cNvPr id="22" name="5. Source" hidden="1">
            <a:extLst>
              <a:ext uri="{FF2B5EF4-FFF2-40B4-BE49-F238E27FC236}">
                <a16:creationId xmlns:a16="http://schemas.microsoft.com/office/drawing/2014/main" xmlns="" id="{F5E9C22A-A356-4521-A359-338A663DFEA2}"/>
              </a:ext>
            </a:extLst>
          </p:cNvPr>
          <p:cNvSpPr txBox="1"/>
          <p:nvPr userDrawn="1">
            <p:custDataLst>
              <p:tags r:id="rId9"/>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1" name="Espace réservé de la date 3">
            <a:extLst>
              <a:ext uri="{FF2B5EF4-FFF2-40B4-BE49-F238E27FC236}">
                <a16:creationId xmlns:a16="http://schemas.microsoft.com/office/drawing/2014/main" xmlns="" id="{BDE6C0AD-0CC7-4AF8-908D-C431E96E8B85}"/>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EFF68C05-B2D9-4AD3-AA13-218CD5FC663D}" type="datetime1">
              <a:rPr lang="fr-FR" cap="all" smtClean="0"/>
              <a:t>09/08/2021</a:t>
            </a:fld>
            <a:endParaRPr lang="fr-FR" cap="all"/>
          </a:p>
        </p:txBody>
      </p:sp>
      <p:cxnSp>
        <p:nvCxnSpPr>
          <p:cNvPr id="13" name="Connecteur droit 13">
            <a:extLst>
              <a:ext uri="{FF2B5EF4-FFF2-40B4-BE49-F238E27FC236}">
                <a16:creationId xmlns:a16="http://schemas.microsoft.com/office/drawing/2014/main" xmlns="" id="{B0FF1584-BE3C-4912-B2F3-169496925416}"/>
              </a:ext>
            </a:extLst>
          </p:cNvPr>
          <p:cNvCxnSpPr>
            <a:cxnSpLocks/>
          </p:cNvCxnSpPr>
          <p:nvPr userDrawn="1"/>
        </p:nvCxnSpPr>
        <p:spPr>
          <a:xfrm>
            <a:off x="553972" y="1086644"/>
            <a:ext cx="792228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EA0FFB41-41EE-4D0F-A1BE-22A535986E9E}"/>
              </a:ext>
            </a:extLst>
          </p:cNvPr>
          <p:cNvCxnSpPr>
            <a:cxnSpLocks/>
          </p:cNvCxnSpPr>
          <p:nvPr userDrawn="1"/>
        </p:nvCxnSpPr>
        <p:spPr>
          <a:xfrm>
            <a:off x="9196575" y="1086644"/>
            <a:ext cx="2440689"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pic>
        <p:nvPicPr>
          <p:cNvPr id="106" name="Image 5">
            <a:extLst>
              <a:ext uri="{FF2B5EF4-FFF2-40B4-BE49-F238E27FC236}">
                <a16:creationId xmlns:a16="http://schemas.microsoft.com/office/drawing/2014/main" xmlns="" id="{87EEDA00-1746-4932-8BC1-46F667836373}"/>
              </a:ext>
            </a:extLst>
          </p:cNvPr>
          <p:cNvPicPr>
            <a:picLocks noChangeAspect="1"/>
          </p:cNvPicPr>
          <p:nvPr userDrawn="1"/>
        </p:nvPicPr>
        <p:blipFill rotWithShape="1">
          <a:blip r:embed="rId13"/>
          <a:srcRect l="8428"/>
          <a:stretch/>
        </p:blipFill>
        <p:spPr>
          <a:xfrm>
            <a:off x="553972" y="84777"/>
            <a:ext cx="854905" cy="726675"/>
          </a:xfrm>
          <a:prstGeom prst="rect">
            <a:avLst/>
          </a:prstGeom>
        </p:spPr>
      </p:pic>
    </p:spTree>
    <p:extLst>
      <p:ext uri="{BB962C8B-B14F-4D97-AF65-F5344CB8AC3E}">
        <p14:creationId xmlns:p14="http://schemas.microsoft.com/office/powerpoint/2010/main" val="14197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BDB4833-E77A-468A-9C5E-384EAEAA4118}" type="datetimeFigureOut">
              <a:rPr lang="fr-FR" smtClean="0"/>
              <a:t>09/08/2021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182325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BDB4833-E77A-468A-9C5E-384EAEAA4118}" type="datetimeFigureOut">
              <a:rPr lang="fr-FR" smtClean="0"/>
              <a:t>09/08/2021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92685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BDB4833-E77A-468A-9C5E-384EAEAA4118}" type="datetimeFigureOut">
              <a:rPr lang="fr-FR" smtClean="0"/>
              <a:t>09/08/2021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236831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BDB4833-E77A-468A-9C5E-384EAEAA4118}" type="datetimeFigureOut">
              <a:rPr lang="fr-FR" smtClean="0"/>
              <a:t>09/08/2021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97489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DB4833-E77A-468A-9C5E-384EAEAA4118}" type="datetimeFigureOut">
              <a:rPr lang="fr-FR" smtClean="0"/>
              <a:t>09/08/2021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366859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BDB4833-E77A-468A-9C5E-384EAEAA4118}" type="datetimeFigureOut">
              <a:rPr lang="fr-FR" smtClean="0"/>
              <a:t>09/08/2021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229077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BDB4833-E77A-468A-9C5E-384EAEAA4118}" type="datetimeFigureOut">
              <a:rPr lang="fr-FR" smtClean="0"/>
              <a:t>09/08/2021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71D691-875B-40D5-BDE9-9D6FCD591272}" type="slidenum">
              <a:rPr lang="fr-FR" smtClean="0"/>
              <a:t>‹N°›</a:t>
            </a:fld>
            <a:endParaRPr lang="fr-FR"/>
          </a:p>
        </p:txBody>
      </p:sp>
    </p:spTree>
    <p:extLst>
      <p:ext uri="{BB962C8B-B14F-4D97-AF65-F5344CB8AC3E}">
        <p14:creationId xmlns:p14="http://schemas.microsoft.com/office/powerpoint/2010/main" val="421453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1.v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15.xml"/><Relationship Id="rId21" Type="http://schemas.openxmlformats.org/officeDocument/2006/relationships/tags" Target="../tags/tag8.xml"/><Relationship Id="rId34" Type="http://schemas.openxmlformats.org/officeDocument/2006/relationships/tags" Target="../tags/tag21.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tags" Target="../tags/tag20.xml"/><Relationship Id="rId2" Type="http://schemas.openxmlformats.org/officeDocument/2006/relationships/slideLayout" Target="../slideLayouts/slideLayout14.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1.xml"/><Relationship Id="rId32" Type="http://schemas.openxmlformats.org/officeDocument/2006/relationships/tags" Target="../tags/tag19.xml"/><Relationship Id="rId37"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36" Type="http://schemas.openxmlformats.org/officeDocument/2006/relationships/image" Target="../media/image2.emf"/><Relationship Id="rId10" Type="http://schemas.openxmlformats.org/officeDocument/2006/relationships/slideLayout" Target="../slideLayouts/slideLayout22.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4833-E77A-468A-9C5E-384EAEAA4118}" type="datetimeFigureOut">
              <a:rPr lang="fr-FR" smtClean="0"/>
              <a:t>09/08/2021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1D691-875B-40D5-BDE9-9D6FCD591272}" type="slidenum">
              <a:rPr lang="fr-FR" smtClean="0"/>
              <a:t>‹N°›</a:t>
            </a:fld>
            <a:endParaRPr lang="fr-FR"/>
          </a:p>
        </p:txBody>
      </p:sp>
    </p:spTree>
    <p:extLst>
      <p:ext uri="{BB962C8B-B14F-4D97-AF65-F5344CB8AC3E}">
        <p14:creationId xmlns:p14="http://schemas.microsoft.com/office/powerpoint/2010/main" val="1685336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xmlns="" id="{4BC40847-AF8B-4097-9A07-2349A751A051}"/>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84" name="think-cell Slide" r:id="rId35" imgW="413" imgH="416" progId="TCLayout.ActiveDocument.1">
                  <p:embed/>
                </p:oleObj>
              </mc:Choice>
              <mc:Fallback>
                <p:oleObj name="think-cell Slide" r:id="rId35" imgW="413" imgH="416" progId="TCLayout.ActiveDocument.1">
                  <p:embed/>
                  <p:pic>
                    <p:nvPicPr>
                      <p:cNvPr id="3" name="Object 6" hidden="1">
                        <a:extLst>
                          <a:ext uri="{FF2B5EF4-FFF2-40B4-BE49-F238E27FC236}">
                            <a16:creationId xmlns:a16="http://schemas.microsoft.com/office/drawing/2014/main" xmlns="" id="{4BC40847-AF8B-4097-9A07-2349A751A051}"/>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A3BA5BB1-E612-45A5-B025-F9EEF9F252F0}"/>
              </a:ext>
            </a:extLst>
          </p:cNvPr>
          <p:cNvSpPr/>
          <p:nvPr userDrawn="1">
            <p:custDataLst>
              <p:tags r:id="rId1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 name="Rectangle 1" hidden="1">
            <a:extLst>
              <a:ext uri="{FF2B5EF4-FFF2-40B4-BE49-F238E27FC236}">
                <a16:creationId xmlns:a16="http://schemas.microsoft.com/office/drawing/2014/main" xmlns="" id="{15B28737-798E-48D4-BBDB-8EB35CB9FFFB}"/>
              </a:ext>
            </a:extLst>
          </p:cNvPr>
          <p:cNvSpPr/>
          <p:nvPr userDrawn="1">
            <p:custDataLst>
              <p:tags r:id="rId1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xmlns="" id="{772E4927-517C-4D61-9929-9FFDE5F31A03}"/>
              </a:ext>
            </a:extLst>
          </p:cNvPr>
          <p:cNvSpPr txBox="1"/>
          <p:nvPr userDrawn="1">
            <p:custDataLst>
              <p:tags r:id="rId17"/>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err="1"/>
              <a:t>Footnotes</a:t>
            </a:r>
            <a:endParaRPr lang="fr-FR"/>
          </a:p>
        </p:txBody>
      </p:sp>
      <p:sp>
        <p:nvSpPr>
          <p:cNvPr id="57" name="2. Slide Title">
            <a:extLst>
              <a:ext uri="{FF2B5EF4-FFF2-40B4-BE49-F238E27FC236}">
                <a16:creationId xmlns:a16="http://schemas.microsoft.com/office/drawing/2014/main" xmlns="" id="{98FF70AE-7EF6-4E5B-9FFE-B44C852C9FBA}"/>
              </a:ext>
            </a:extLst>
          </p:cNvPr>
          <p:cNvSpPr>
            <a:spLocks noGrp="1"/>
          </p:cNvSpPr>
          <p:nvPr>
            <p:ph type="title"/>
            <p:custDataLst>
              <p:tags r:id="rId18"/>
            </p:custDataLst>
          </p:nvPr>
        </p:nvSpPr>
        <p:spPr>
          <a:xfrm>
            <a:off x="1506828" y="198166"/>
            <a:ext cx="10130435" cy="384721"/>
          </a:xfrm>
          <a:prstGeom prst="rect">
            <a:avLst/>
          </a:prstGeom>
        </p:spPr>
        <p:txBody>
          <a:bodyPr vert="horz" wrap="square" lIns="0" tIns="0" rIns="0" bIns="0" rtlCol="0" anchor="t" anchorCtr="0">
            <a:spAutoFit/>
          </a:bodyPr>
          <a:lstStyle/>
          <a:p>
            <a:pPr lvl="0"/>
            <a:r>
              <a:rPr lang="fr-FR"/>
              <a:t>Click to </a:t>
            </a:r>
            <a:r>
              <a:rPr lang="fr-FR" err="1"/>
              <a:t>edit</a:t>
            </a:r>
            <a:r>
              <a:rPr lang="fr-FR"/>
              <a:t> Master </a:t>
            </a:r>
            <a:r>
              <a:rPr lang="fr-FR" err="1"/>
              <a:t>title</a:t>
            </a:r>
            <a:r>
              <a:rPr lang="fr-FR"/>
              <a:t> style</a:t>
            </a:r>
          </a:p>
        </p:txBody>
      </p:sp>
      <p:grpSp>
        <p:nvGrpSpPr>
          <p:cNvPr id="59" name="Grid" hidden="1">
            <a:extLst>
              <a:ext uri="{FF2B5EF4-FFF2-40B4-BE49-F238E27FC236}">
                <a16:creationId xmlns:a16="http://schemas.microsoft.com/office/drawing/2014/main" xmlns=""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xmlns=""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xmlns=""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xmlns=""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xmlns=""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xmlns=""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xmlns=""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xmlns=""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xmlns=""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xmlns=""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xmlns=""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xmlns=""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xmlns=""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xmlns=""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xmlns=""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xmlns=""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xmlns=""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xmlns=""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xmlns=""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xmlns=""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xmlns=""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xmlns=""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xmlns=""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xmlns=""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xmlns=""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xmlns=""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xmlns=""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xmlns=""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xmlns=""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xmlns=""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xmlns=""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xmlns=""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xmlns=""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xmlns=""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xmlns=""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xmlns=""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xmlns=""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xmlns=""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xmlns=""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xmlns="" id="{F9BB011A-568C-4B05-AE57-EB000B2FD8BB}"/>
              </a:ext>
            </a:extLst>
          </p:cNvPr>
          <p:cNvSpPr txBox="1"/>
          <p:nvPr userDrawn="1"/>
        </p:nvSpPr>
        <p:spPr>
          <a:xfrm>
            <a:off x="538600" y="1241437"/>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xmlns="" id="{62CF7362-20CB-4908-AFFE-D4E2B9A5DF3B}"/>
              </a:ext>
            </a:extLst>
          </p:cNvPr>
          <p:cNvSpPr txBox="1"/>
          <p:nvPr userDrawn="1">
            <p:custDataLst>
              <p:tags r:id="rId19"/>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err="1"/>
              <a:t>Above</a:t>
            </a:r>
            <a:r>
              <a:rPr lang="fr-FR"/>
              <a:t> Chart Exhibit </a:t>
            </a:r>
            <a:r>
              <a:rPr lang="fr-FR" err="1"/>
              <a:t>Title</a:t>
            </a:r>
            <a:endParaRPr lang="fr-FR"/>
          </a:p>
          <a:p>
            <a:pPr lvl="0"/>
            <a:r>
              <a:rPr lang="fr-FR" b="0"/>
              <a:t>Unit of </a:t>
            </a:r>
            <a:r>
              <a:rPr lang="fr-FR" b="0" err="1"/>
              <a:t>Measure</a:t>
            </a:r>
            <a:endParaRPr lang="fr-FR" b="0"/>
          </a:p>
        </p:txBody>
      </p:sp>
      <p:sp>
        <p:nvSpPr>
          <p:cNvPr id="5" name="Text Placeholder 4">
            <a:extLst>
              <a:ext uri="{FF2B5EF4-FFF2-40B4-BE49-F238E27FC236}">
                <a16:creationId xmlns:a16="http://schemas.microsoft.com/office/drawing/2014/main" xmlns=""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grpSp>
        <p:nvGrpSpPr>
          <p:cNvPr id="170" name="LegendLines" hidden="1">
            <a:extLst>
              <a:ext uri="{FF2B5EF4-FFF2-40B4-BE49-F238E27FC236}">
                <a16:creationId xmlns:a16="http://schemas.microsoft.com/office/drawing/2014/main" xmlns="" id="{AD7E59F0-D426-4E62-A472-F84774F8AC8B}"/>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xmlns="" id="{BB8F37CE-3E53-45DF-B8AC-765F531E1A99}"/>
                </a:ext>
              </a:extLst>
            </p:cNvPr>
            <p:cNvSpPr txBox="1"/>
            <p:nvPr/>
          </p:nvSpPr>
          <p:spPr>
            <a:xfrm>
              <a:off x="10886522" y="3243772"/>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172" name="Legend2" hidden="1">
              <a:extLst>
                <a:ext uri="{FF2B5EF4-FFF2-40B4-BE49-F238E27FC236}">
                  <a16:creationId xmlns:a16="http://schemas.microsoft.com/office/drawing/2014/main" xmlns="" id="{560003F2-D11B-454F-B67F-B14E9440BB72}"/>
                </a:ext>
              </a:extLst>
            </p:cNvPr>
            <p:cNvSpPr txBox="1"/>
            <p:nvPr/>
          </p:nvSpPr>
          <p:spPr>
            <a:xfrm>
              <a:off x="10886522" y="3615193"/>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173" name="Legend3" hidden="1">
              <a:extLst>
                <a:ext uri="{FF2B5EF4-FFF2-40B4-BE49-F238E27FC236}">
                  <a16:creationId xmlns:a16="http://schemas.microsoft.com/office/drawing/2014/main" xmlns="" id="{7697110C-9407-49FC-B1D3-31E152073456}"/>
                </a:ext>
              </a:extLst>
            </p:cNvPr>
            <p:cNvSpPr txBox="1"/>
            <p:nvPr/>
          </p:nvSpPr>
          <p:spPr>
            <a:xfrm>
              <a:off x="10886522" y="3986614"/>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174" name="LineLegend3" hidden="1">
              <a:extLst>
                <a:ext uri="{FF2B5EF4-FFF2-40B4-BE49-F238E27FC236}">
                  <a16:creationId xmlns:a16="http://schemas.microsoft.com/office/drawing/2014/main" xmlns="" id="{B716F6D9-5B3D-44B6-B252-22C0368C8F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fr-FR" sz="1400" baseline="0">
                <a:ea typeface="+mn-ea"/>
              </a:endParaRPr>
            </a:p>
          </p:txBody>
        </p:sp>
        <p:sp>
          <p:nvSpPr>
            <p:cNvPr id="175" name="LineLegend2" hidden="1">
              <a:extLst>
                <a:ext uri="{FF2B5EF4-FFF2-40B4-BE49-F238E27FC236}">
                  <a16:creationId xmlns:a16="http://schemas.microsoft.com/office/drawing/2014/main" xmlns="" id="{947D8390-A89F-40C2-A6E2-730EF2B1C01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fr-FR" sz="1400" baseline="0">
                <a:ea typeface="+mn-ea"/>
              </a:endParaRPr>
            </a:p>
          </p:txBody>
        </p:sp>
        <p:sp>
          <p:nvSpPr>
            <p:cNvPr id="176" name="LineLegend1" hidden="1">
              <a:extLst>
                <a:ext uri="{FF2B5EF4-FFF2-40B4-BE49-F238E27FC236}">
                  <a16:creationId xmlns:a16="http://schemas.microsoft.com/office/drawing/2014/main" xmlns="" id="{7C47454C-AADC-4817-A701-6C7A732D184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fr-FR" sz="1400" baseline="0">
                <a:ea typeface="+mn-ea"/>
              </a:endParaRPr>
            </a:p>
          </p:txBody>
        </p:sp>
      </p:grpSp>
      <p:grpSp>
        <p:nvGrpSpPr>
          <p:cNvPr id="177" name="LegendMoons" hidden="1">
            <a:extLst>
              <a:ext uri="{FF2B5EF4-FFF2-40B4-BE49-F238E27FC236}">
                <a16:creationId xmlns:a16="http://schemas.microsoft.com/office/drawing/2014/main" xmlns="" id="{F5A8AEB0-3FA2-4EF0-96C7-4F57EA90404E}"/>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xmlns="" id="{17ECB99A-1EF0-4005-AA32-27D519A82AF7}"/>
                </a:ext>
              </a:extLst>
            </p:cNvPr>
            <p:cNvSpPr txBox="1"/>
            <p:nvPr/>
          </p:nvSpPr>
          <p:spPr>
            <a:xfrm>
              <a:off x="8076312" y="1709816"/>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186" name="Legend2" hidden="1">
              <a:extLst>
                <a:ext uri="{FF2B5EF4-FFF2-40B4-BE49-F238E27FC236}">
                  <a16:creationId xmlns:a16="http://schemas.microsoft.com/office/drawing/2014/main" xmlns="" id="{6AE05C57-20FD-4E11-BE0B-90B845F916E7}"/>
                </a:ext>
              </a:extLst>
            </p:cNvPr>
            <p:cNvSpPr txBox="1"/>
            <p:nvPr/>
          </p:nvSpPr>
          <p:spPr>
            <a:xfrm>
              <a:off x="8076312" y="2085275"/>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198" name="Legend3" hidden="1">
              <a:extLst>
                <a:ext uri="{FF2B5EF4-FFF2-40B4-BE49-F238E27FC236}">
                  <a16:creationId xmlns:a16="http://schemas.microsoft.com/office/drawing/2014/main" xmlns="" id="{EF934FD4-82A2-48C6-BD02-D3A6B6B797F8}"/>
                </a:ext>
              </a:extLst>
            </p:cNvPr>
            <p:cNvSpPr txBox="1"/>
            <p:nvPr/>
          </p:nvSpPr>
          <p:spPr>
            <a:xfrm>
              <a:off x="8076312" y="2460734"/>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199" name="Legend4" hidden="1">
              <a:extLst>
                <a:ext uri="{FF2B5EF4-FFF2-40B4-BE49-F238E27FC236}">
                  <a16:creationId xmlns:a16="http://schemas.microsoft.com/office/drawing/2014/main" xmlns="" id="{FE0758CD-FA8C-4195-A1BD-610E62F6CDF6}"/>
                </a:ext>
              </a:extLst>
            </p:cNvPr>
            <p:cNvSpPr txBox="1"/>
            <p:nvPr/>
          </p:nvSpPr>
          <p:spPr>
            <a:xfrm>
              <a:off x="8076312" y="2836193"/>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200" name="Legend5" hidden="1">
              <a:extLst>
                <a:ext uri="{FF2B5EF4-FFF2-40B4-BE49-F238E27FC236}">
                  <a16:creationId xmlns:a16="http://schemas.microsoft.com/office/drawing/2014/main" xmlns="" id="{F2A4CC4D-394E-42DA-871A-2CBD0021F1D5}"/>
                </a:ext>
              </a:extLst>
            </p:cNvPr>
            <p:cNvSpPr txBox="1"/>
            <p:nvPr/>
          </p:nvSpPr>
          <p:spPr>
            <a:xfrm>
              <a:off x="8076312" y="3211654"/>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grpSp>
          <p:nvGrpSpPr>
            <p:cNvPr id="201" name="MoonLegend1" hidden="1">
              <a:extLst>
                <a:ext uri="{FF2B5EF4-FFF2-40B4-BE49-F238E27FC236}">
                  <a16:creationId xmlns:a16="http://schemas.microsoft.com/office/drawing/2014/main" xmlns="" id="{79E41D2E-8DA0-4B7B-86C6-9A35EFB38627}"/>
                </a:ext>
              </a:extLst>
            </p:cNvPr>
            <p:cNvGrpSpPr>
              <a:grpSpLocks noChangeAspect="1"/>
            </p:cNvGrpSpPr>
            <p:nvPr>
              <p:custDataLst>
                <p:tags r:id="rId20"/>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xmlns="" id="{4656DDFC-1AF1-4A24-BCE4-B3814732D41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a:solidFill>
                    <a:schemeClr val="tx1"/>
                  </a:solidFill>
                </a:endParaRPr>
              </a:p>
            </p:txBody>
          </p:sp>
          <p:sp>
            <p:nvSpPr>
              <p:cNvPr id="215" name="Arc 214" hidden="1">
                <a:extLst>
                  <a:ext uri="{FF2B5EF4-FFF2-40B4-BE49-F238E27FC236}">
                    <a16:creationId xmlns:a16="http://schemas.microsoft.com/office/drawing/2014/main" xmlns="" id="{C104FE89-2C5E-4644-9A67-05B51D8DE993}"/>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fr-FR" sz="1400"/>
              </a:p>
            </p:txBody>
          </p:sp>
        </p:grpSp>
        <p:grpSp>
          <p:nvGrpSpPr>
            <p:cNvPr id="202" name="MoonLegend2" hidden="1">
              <a:extLst>
                <a:ext uri="{FF2B5EF4-FFF2-40B4-BE49-F238E27FC236}">
                  <a16:creationId xmlns:a16="http://schemas.microsoft.com/office/drawing/2014/main" xmlns="" id="{224ADC82-F922-43C5-A9F2-767488E02C1F}"/>
                </a:ext>
              </a:extLst>
            </p:cNvPr>
            <p:cNvGrpSpPr>
              <a:grpSpLocks noChangeAspect="1"/>
            </p:cNvGrpSpPr>
            <p:nvPr>
              <p:custDataLst>
                <p:tags r:id="rId21"/>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xmlns="" id="{779C3AFC-F8BF-48EB-8D46-89119838783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a:solidFill>
                    <a:schemeClr val="tx1"/>
                  </a:solidFill>
                </a:endParaRPr>
              </a:p>
            </p:txBody>
          </p:sp>
          <p:sp>
            <p:nvSpPr>
              <p:cNvPr id="213" name="Arc 212" hidden="1">
                <a:extLst>
                  <a:ext uri="{FF2B5EF4-FFF2-40B4-BE49-F238E27FC236}">
                    <a16:creationId xmlns:a16="http://schemas.microsoft.com/office/drawing/2014/main" xmlns="" id="{18F71D0D-2B4F-4880-9D90-C99A126B2A33}"/>
                  </a:ext>
                </a:extLst>
              </p:cNvPr>
              <p:cNvSpPr/>
              <p:nvPr>
                <p:custDataLst>
                  <p:tags r:id="rId3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fr-FR" sz="1400"/>
              </a:p>
            </p:txBody>
          </p:sp>
        </p:grpSp>
        <p:grpSp>
          <p:nvGrpSpPr>
            <p:cNvPr id="203" name="MoonLegend3" hidden="1">
              <a:extLst>
                <a:ext uri="{FF2B5EF4-FFF2-40B4-BE49-F238E27FC236}">
                  <a16:creationId xmlns:a16="http://schemas.microsoft.com/office/drawing/2014/main" xmlns="" id="{02343DA7-886D-45BA-AD97-6FACC45C00F8}"/>
                </a:ext>
              </a:extLst>
            </p:cNvPr>
            <p:cNvGrpSpPr>
              <a:grpSpLocks noChangeAspect="1"/>
            </p:cNvGrpSpPr>
            <p:nvPr>
              <p:custDataLst>
                <p:tags r:id="rId22"/>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xmlns="" id="{1C6FCAFF-48FE-412A-8CBD-E4914CBDC49C}"/>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a:solidFill>
                    <a:schemeClr val="tx1"/>
                  </a:solidFill>
                </a:endParaRPr>
              </a:p>
            </p:txBody>
          </p:sp>
          <p:sp>
            <p:nvSpPr>
              <p:cNvPr id="211" name="Arc 210" hidden="1">
                <a:extLst>
                  <a:ext uri="{FF2B5EF4-FFF2-40B4-BE49-F238E27FC236}">
                    <a16:creationId xmlns:a16="http://schemas.microsoft.com/office/drawing/2014/main" xmlns="" id="{C693DD76-965B-4B62-9983-BF3874A17159}"/>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fr-FR" sz="1400"/>
              </a:p>
            </p:txBody>
          </p:sp>
        </p:grpSp>
        <p:grpSp>
          <p:nvGrpSpPr>
            <p:cNvPr id="204" name="MoonLegend4" hidden="1">
              <a:extLst>
                <a:ext uri="{FF2B5EF4-FFF2-40B4-BE49-F238E27FC236}">
                  <a16:creationId xmlns:a16="http://schemas.microsoft.com/office/drawing/2014/main" xmlns="" id="{805AF359-C9D3-4AF8-87EB-C31A85A9FB56}"/>
                </a:ext>
              </a:extLst>
            </p:cNvPr>
            <p:cNvGrpSpPr>
              <a:grpSpLocks noChangeAspect="1"/>
            </p:cNvGrpSpPr>
            <p:nvPr>
              <p:custDataLst>
                <p:tags r:id="rId23"/>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xmlns="" id="{9CD6793F-D294-4982-8106-7A9AEC6D63F2}"/>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a:solidFill>
                    <a:schemeClr val="tx1"/>
                  </a:solidFill>
                </a:endParaRPr>
              </a:p>
            </p:txBody>
          </p:sp>
          <p:sp>
            <p:nvSpPr>
              <p:cNvPr id="209" name="Arc 208" hidden="1">
                <a:extLst>
                  <a:ext uri="{FF2B5EF4-FFF2-40B4-BE49-F238E27FC236}">
                    <a16:creationId xmlns:a16="http://schemas.microsoft.com/office/drawing/2014/main" xmlns="" id="{5AC6E7F6-5719-4288-BBC4-E9F7BA766314}"/>
                  </a:ext>
                </a:extLst>
              </p:cNvPr>
              <p:cNvSpPr/>
              <p:nvPr>
                <p:custDataLst>
                  <p:tags r:id="rId2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fr-FR" sz="1400"/>
              </a:p>
            </p:txBody>
          </p:sp>
        </p:grpSp>
        <p:grpSp>
          <p:nvGrpSpPr>
            <p:cNvPr id="205" name="MoonLegend5" hidden="1">
              <a:extLst>
                <a:ext uri="{FF2B5EF4-FFF2-40B4-BE49-F238E27FC236}">
                  <a16:creationId xmlns:a16="http://schemas.microsoft.com/office/drawing/2014/main" xmlns="" id="{ABD56F0E-E00B-43B9-9B92-2D2129341439}"/>
                </a:ext>
              </a:extLst>
            </p:cNvPr>
            <p:cNvGrpSpPr>
              <a:grpSpLocks noChangeAspect="1"/>
            </p:cNvGrpSpPr>
            <p:nvPr>
              <p:custDataLst>
                <p:tags r:id="rId24"/>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xmlns="" id="{AC3ECE83-1F79-46C0-8189-36B97D037AB2}"/>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a:solidFill>
                    <a:schemeClr val="tx1"/>
                  </a:solidFill>
                </a:endParaRPr>
              </a:p>
            </p:txBody>
          </p:sp>
          <p:sp>
            <p:nvSpPr>
              <p:cNvPr id="207" name="Arc 206" hidden="1">
                <a:extLst>
                  <a:ext uri="{FF2B5EF4-FFF2-40B4-BE49-F238E27FC236}">
                    <a16:creationId xmlns:a16="http://schemas.microsoft.com/office/drawing/2014/main" xmlns="" id="{2D2C1248-7883-4B71-9ED2-191E65BDBC7A}"/>
                  </a:ext>
                </a:extLst>
              </p:cNvPr>
              <p:cNvSpPr/>
              <p:nvPr>
                <p:custDataLst>
                  <p:tags r:id="rId2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fr-FR" sz="1400"/>
              </a:p>
            </p:txBody>
          </p:sp>
        </p:grpSp>
      </p:grpSp>
      <p:grpSp>
        <p:nvGrpSpPr>
          <p:cNvPr id="216" name="LegendBoxes" hidden="1">
            <a:extLst>
              <a:ext uri="{FF2B5EF4-FFF2-40B4-BE49-F238E27FC236}">
                <a16:creationId xmlns:a16="http://schemas.microsoft.com/office/drawing/2014/main" xmlns="" id="{34BEF368-E19D-4584-A811-FFCFE38B8276}"/>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xmlns="" id="{1DB4FEFB-B39D-4CE2-8272-A1BE32628E7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sz="1400">
                <a:solidFill>
                  <a:schemeClr val="tx1"/>
                </a:solidFill>
              </a:endParaRPr>
            </a:p>
          </p:txBody>
        </p:sp>
        <p:sp>
          <p:nvSpPr>
            <p:cNvPr id="218" name="RectangleLegend2" hidden="1">
              <a:extLst>
                <a:ext uri="{FF2B5EF4-FFF2-40B4-BE49-F238E27FC236}">
                  <a16:creationId xmlns:a16="http://schemas.microsoft.com/office/drawing/2014/main" xmlns="" id="{C6718CD5-889B-4E6C-AA3B-4D92BBA88C1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sz="1400">
                <a:solidFill>
                  <a:schemeClr val="tx1"/>
                </a:solidFill>
              </a:endParaRPr>
            </a:p>
          </p:txBody>
        </p:sp>
        <p:sp>
          <p:nvSpPr>
            <p:cNvPr id="219" name="RectangleLegend3" hidden="1">
              <a:extLst>
                <a:ext uri="{FF2B5EF4-FFF2-40B4-BE49-F238E27FC236}">
                  <a16:creationId xmlns:a16="http://schemas.microsoft.com/office/drawing/2014/main" xmlns="" id="{8EBCC24D-38BF-47FA-AF8F-7B940E058B68}"/>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sz="1400">
                <a:solidFill>
                  <a:schemeClr val="tx1"/>
                </a:solidFill>
              </a:endParaRPr>
            </a:p>
          </p:txBody>
        </p:sp>
        <p:sp>
          <p:nvSpPr>
            <p:cNvPr id="220" name="RectangleLegend4" hidden="1">
              <a:extLst>
                <a:ext uri="{FF2B5EF4-FFF2-40B4-BE49-F238E27FC236}">
                  <a16:creationId xmlns:a16="http://schemas.microsoft.com/office/drawing/2014/main" xmlns="" id="{046D301A-3750-4CEB-8CCC-8F048591C4B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sz="1400">
                <a:solidFill>
                  <a:schemeClr val="tx1"/>
                </a:solidFill>
              </a:endParaRPr>
            </a:p>
          </p:txBody>
        </p:sp>
        <p:sp>
          <p:nvSpPr>
            <p:cNvPr id="221" name="RectangleLegend5" hidden="1">
              <a:extLst>
                <a:ext uri="{FF2B5EF4-FFF2-40B4-BE49-F238E27FC236}">
                  <a16:creationId xmlns:a16="http://schemas.microsoft.com/office/drawing/2014/main" xmlns="" id="{2B2A20CB-697F-43CE-867E-906A2E7A4CA3}"/>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sz="1400">
                <a:solidFill>
                  <a:schemeClr val="tx1"/>
                </a:solidFill>
              </a:endParaRPr>
            </a:p>
          </p:txBody>
        </p:sp>
        <p:sp>
          <p:nvSpPr>
            <p:cNvPr id="222" name="Legend1" hidden="1">
              <a:extLst>
                <a:ext uri="{FF2B5EF4-FFF2-40B4-BE49-F238E27FC236}">
                  <a16:creationId xmlns:a16="http://schemas.microsoft.com/office/drawing/2014/main" xmlns="" id="{E7109D70-D530-4BD7-A2D1-E1AA3804E6F3}"/>
                </a:ext>
              </a:extLst>
            </p:cNvPr>
            <p:cNvSpPr txBox="1"/>
            <p:nvPr/>
          </p:nvSpPr>
          <p:spPr>
            <a:xfrm>
              <a:off x="10978546" y="4322824"/>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223" name="Legend2" hidden="1">
              <a:extLst>
                <a:ext uri="{FF2B5EF4-FFF2-40B4-BE49-F238E27FC236}">
                  <a16:creationId xmlns:a16="http://schemas.microsoft.com/office/drawing/2014/main" xmlns="" id="{E8487358-FDA7-4434-BBE0-A7B306A25A94}"/>
                </a:ext>
              </a:extLst>
            </p:cNvPr>
            <p:cNvSpPr txBox="1"/>
            <p:nvPr/>
          </p:nvSpPr>
          <p:spPr>
            <a:xfrm>
              <a:off x="10978546" y="4702322"/>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224" name="Legend3" hidden="1">
              <a:extLst>
                <a:ext uri="{FF2B5EF4-FFF2-40B4-BE49-F238E27FC236}">
                  <a16:creationId xmlns:a16="http://schemas.microsoft.com/office/drawing/2014/main" xmlns="" id="{E6E9BC12-3F60-46CC-B0CB-8432163574A1}"/>
                </a:ext>
              </a:extLst>
            </p:cNvPr>
            <p:cNvSpPr txBox="1"/>
            <p:nvPr/>
          </p:nvSpPr>
          <p:spPr>
            <a:xfrm>
              <a:off x="10978546" y="5081820"/>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225" name="Legend4" hidden="1">
              <a:extLst>
                <a:ext uri="{FF2B5EF4-FFF2-40B4-BE49-F238E27FC236}">
                  <a16:creationId xmlns:a16="http://schemas.microsoft.com/office/drawing/2014/main" xmlns="" id="{29355602-9CB3-4427-89FD-06643576BE25}"/>
                </a:ext>
              </a:extLst>
            </p:cNvPr>
            <p:cNvSpPr txBox="1"/>
            <p:nvPr/>
          </p:nvSpPr>
          <p:spPr>
            <a:xfrm>
              <a:off x="10978546" y="5453241"/>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sp>
          <p:nvSpPr>
            <p:cNvPr id="226" name="Legend5" hidden="1">
              <a:extLst>
                <a:ext uri="{FF2B5EF4-FFF2-40B4-BE49-F238E27FC236}">
                  <a16:creationId xmlns:a16="http://schemas.microsoft.com/office/drawing/2014/main" xmlns="" id="{3F3CD601-5A2F-41F4-9FB4-61CDBFFA3A85}"/>
                </a:ext>
              </a:extLst>
            </p:cNvPr>
            <p:cNvSpPr txBox="1"/>
            <p:nvPr/>
          </p:nvSpPr>
          <p:spPr>
            <a:xfrm>
              <a:off x="10978545" y="5824662"/>
              <a:ext cx="596317" cy="215444"/>
            </a:xfrm>
            <a:prstGeom prst="rect">
              <a:avLst/>
            </a:prstGeom>
            <a:noFill/>
            <a:ln>
              <a:noFill/>
              <a:miter lim="800000"/>
            </a:ln>
          </p:spPr>
          <p:txBody>
            <a:bodyPr wrap="none" lIns="0" tIns="0" rIns="0" bIns="0" rtlCol="0" anchor="t" anchorCtr="0">
              <a:spAutoFit/>
            </a:bodyPr>
            <a:lstStyle/>
            <a:p>
              <a:pPr>
                <a:spcAft>
                  <a:spcPts val="600"/>
                </a:spcAft>
              </a:pPr>
              <a:r>
                <a:rPr lang="fr-FR" sz="1400" err="1"/>
                <a:t>Legend</a:t>
              </a:r>
              <a:endParaRPr lang="fr-FR" sz="1400"/>
            </a:p>
          </p:txBody>
        </p:sp>
      </p:grpSp>
      <p:sp>
        <p:nvSpPr>
          <p:cNvPr id="151" name="Espace réservé de la date 3">
            <a:extLst>
              <a:ext uri="{FF2B5EF4-FFF2-40B4-BE49-F238E27FC236}">
                <a16:creationId xmlns:a16="http://schemas.microsoft.com/office/drawing/2014/main" xmlns="" id="{F379AE69-F9BA-4C73-A3BB-23ED3A205A67}"/>
              </a:ext>
            </a:extLst>
          </p:cNvPr>
          <p:cNvSpPr>
            <a:spLocks noGrp="1"/>
          </p:cNvSpPr>
          <p:nvPr>
            <p:ph type="dt" sz="half" idx="2"/>
          </p:nvPr>
        </p:nvSpPr>
        <p:spPr bwMode="gray">
          <a:xfrm>
            <a:off x="554736" y="6694959"/>
            <a:ext cx="1210435" cy="115416"/>
          </a:xfrm>
          <a:prstGeom prst="rect">
            <a:avLst/>
          </a:prstGeom>
        </p:spPr>
        <p:txBody>
          <a:bodyPr vert="horz" lIns="0" tIns="0" rIns="0" bIns="0" rtlCol="0" anchor="ctr" anchorCtr="0">
            <a:spAutoFit/>
          </a:bodyPr>
          <a:lstStyle>
            <a:lvl1pPr algn="l">
              <a:defRPr sz="750" b="1">
                <a:solidFill>
                  <a:schemeClr val="tx1"/>
                </a:solidFill>
              </a:defRPr>
            </a:lvl1pPr>
          </a:lstStyle>
          <a:p>
            <a:fld id="{A6960297-850F-44B2-9F21-8AA04D21A6CB}" type="datetime1">
              <a:rPr lang="fr-FR" cap="all" smtClean="0"/>
              <a:t>09/08/2021</a:t>
            </a:fld>
            <a:endParaRPr lang="fr-FR" cap="all"/>
          </a:p>
        </p:txBody>
      </p:sp>
      <p:pic>
        <p:nvPicPr>
          <p:cNvPr id="148" name="Image 5">
            <a:extLst>
              <a:ext uri="{FF2B5EF4-FFF2-40B4-BE49-F238E27FC236}">
                <a16:creationId xmlns:a16="http://schemas.microsoft.com/office/drawing/2014/main" xmlns="" id="{27B7EC4F-9DEC-4AA4-B154-681CB1EFEFFA}"/>
              </a:ext>
            </a:extLst>
          </p:cNvPr>
          <p:cNvPicPr>
            <a:picLocks noChangeAspect="1"/>
          </p:cNvPicPr>
          <p:nvPr userDrawn="1"/>
        </p:nvPicPr>
        <p:blipFill rotWithShape="1">
          <a:blip r:embed="rId37"/>
          <a:srcRect l="8428"/>
          <a:stretch/>
        </p:blipFill>
        <p:spPr>
          <a:xfrm>
            <a:off x="553972" y="84777"/>
            <a:ext cx="854905" cy="726675"/>
          </a:xfrm>
          <a:prstGeom prst="rect">
            <a:avLst/>
          </a:prstGeom>
        </p:spPr>
      </p:pic>
      <p:cxnSp>
        <p:nvCxnSpPr>
          <p:cNvPr id="152" name="Connecteur droit 13">
            <a:extLst>
              <a:ext uri="{FF2B5EF4-FFF2-40B4-BE49-F238E27FC236}">
                <a16:creationId xmlns:a16="http://schemas.microsoft.com/office/drawing/2014/main" xmlns="" id="{082C0393-0949-4794-A7BA-B7574E9622FF}"/>
              </a:ext>
            </a:extLst>
          </p:cNvPr>
          <p:cNvCxnSpPr>
            <a:cxnSpLocks/>
          </p:cNvCxnSpPr>
          <p:nvPr userDrawn="1"/>
        </p:nvCxnSpPr>
        <p:spPr>
          <a:xfrm>
            <a:off x="553972" y="1086644"/>
            <a:ext cx="11083292"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526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42913" indent="-214313"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8488" indent="-152400"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7563" indent="-14763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portail-sidep.aphp.fr/" TargetMode="External"/><Relationship Id="rId3" Type="http://schemas.openxmlformats.org/officeDocument/2006/relationships/tags" Target="../tags/tag113.xml"/><Relationship Id="rId7" Type="http://schemas.openxmlformats.org/officeDocument/2006/relationships/image" Target="../media/image8.emf"/><Relationship Id="rId2" Type="http://schemas.openxmlformats.org/officeDocument/2006/relationships/tags" Target="../tags/tag11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slideLayout" Target="../slideLayouts/slideLayout14.xml"/><Relationship Id="rId10" Type="http://schemas.openxmlformats.org/officeDocument/2006/relationships/hyperlink" Target="https://questionnaire.aphp.fr/index.php/739712?lang=fr" TargetMode="External"/><Relationship Id="rId4" Type="http://schemas.openxmlformats.org/officeDocument/2006/relationships/tags" Target="../tags/tag114.xml"/><Relationship Id="rId9" Type="http://schemas.openxmlformats.org/officeDocument/2006/relationships/hyperlink" Target="https://wallet.esw.esante.gouv.f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6.xml"/><Relationship Id="rId7" Type="http://schemas.openxmlformats.org/officeDocument/2006/relationships/image" Target="../media/image8.emf"/><Relationship Id="rId2" Type="http://schemas.openxmlformats.org/officeDocument/2006/relationships/tags" Target="../tags/tag115.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Layout" Target="../slideLayouts/slideLayout14.xml"/><Relationship Id="rId4" Type="http://schemas.openxmlformats.org/officeDocument/2006/relationships/tags" Target="../tags/tag117.xml"/></Relationships>
</file>

<file path=ppt/slides/_rels/slide12.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8.emf"/><Relationship Id="rId2" Type="http://schemas.openxmlformats.org/officeDocument/2006/relationships/tags" Target="../tags/tag11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slideLayout" Target="../slideLayouts/slideLayout14.xml"/><Relationship Id="rId4" Type="http://schemas.openxmlformats.org/officeDocument/2006/relationships/tags" Target="../tags/tag120.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2.xml"/><Relationship Id="rId7" Type="http://schemas.openxmlformats.org/officeDocument/2006/relationships/image" Target="../media/image8.emf"/><Relationship Id="rId2" Type="http://schemas.openxmlformats.org/officeDocument/2006/relationships/tags" Target="../tags/tag121.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Layout" Target="../slideLayouts/slideLayout14.xml"/><Relationship Id="rId10" Type="http://schemas.openxmlformats.org/officeDocument/2006/relationships/image" Target="../media/image19.png"/><Relationship Id="rId4" Type="http://schemas.openxmlformats.org/officeDocument/2006/relationships/tags" Target="../tags/tag123.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5.xml"/><Relationship Id="rId7" Type="http://schemas.openxmlformats.org/officeDocument/2006/relationships/image" Target="../media/image8.emf"/><Relationship Id="rId2" Type="http://schemas.openxmlformats.org/officeDocument/2006/relationships/tags" Target="../tags/tag124.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Layout" Target="../slideLayouts/slideLayout14.xml"/><Relationship Id="rId10" Type="http://schemas.openxmlformats.org/officeDocument/2006/relationships/image" Target="../media/image19.png"/><Relationship Id="rId4" Type="http://schemas.openxmlformats.org/officeDocument/2006/relationships/tags" Target="../tags/tag126.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8.emf"/><Relationship Id="rId2" Type="http://schemas.openxmlformats.org/officeDocument/2006/relationships/tags" Target="../tags/tag127.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Layout" Target="../slideLayouts/slideLayout14.xml"/><Relationship Id="rId4" Type="http://schemas.openxmlformats.org/officeDocument/2006/relationships/tags" Target="../tags/tag129.xml"/></Relationships>
</file>

<file path=ppt/slides/_rels/slide16.xml.rels><?xml version="1.0" encoding="UTF-8" standalone="yes"?>
<Relationships xmlns="http://schemas.openxmlformats.org/package/2006/relationships"><Relationship Id="rId8" Type="http://schemas.openxmlformats.org/officeDocument/2006/relationships/hyperlink" Target="mailto:ars-dtxx-crise@ars.sante.fr" TargetMode="External"/><Relationship Id="rId13" Type="http://schemas.openxmlformats.org/officeDocument/2006/relationships/hyperlink" Target="mailto:ars971-crise@ars.sante.fr" TargetMode="External"/><Relationship Id="rId18" Type="http://schemas.openxmlformats.org/officeDocument/2006/relationships/hyperlink" Target="mailto:ars33-crise@ars.sante.fr" TargetMode="External"/><Relationship Id="rId3" Type="http://schemas.openxmlformats.org/officeDocument/2006/relationships/tags" Target="../tags/tag131.xml"/><Relationship Id="rId21" Type="http://schemas.openxmlformats.org/officeDocument/2006/relationships/hyperlink" Target="mailto:julien.perrez@ars.sante.fr" TargetMode="External"/><Relationship Id="rId7" Type="http://schemas.openxmlformats.org/officeDocument/2006/relationships/image" Target="../media/image8.emf"/><Relationship Id="rId12" Type="http://schemas.openxmlformats.org/officeDocument/2006/relationships/hyperlink" Target="mailto:ars-cvl-crise-depistage@ars.sante.fr" TargetMode="External"/><Relationship Id="rId17" Type="http://schemas.openxmlformats.org/officeDocument/2006/relationships/hyperlink" Target="mailto:ars-normandie-covid-prelevements@ars.sante.fr" TargetMode="External"/><Relationship Id="rId2" Type="http://schemas.openxmlformats.org/officeDocument/2006/relationships/tags" Target="../tags/tag130.xml"/><Relationship Id="rId16" Type="http://schemas.openxmlformats.org/officeDocument/2006/relationships/hyperlink" Target="mailto:ars-idf-covid-tests-bio@ars.sante.fr" TargetMode="External"/><Relationship Id="rId20" Type="http://schemas.openxmlformats.org/officeDocument/2006/relationships/hyperlink" Target="mailto:ARS-PACA-AXE-TESTER@ars.sante.fr" TargetMode="External"/><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hyperlink" Target="mailto:ars-bretagne-superviseur-contact-tracing@ars.sante.fr" TargetMode="External"/><Relationship Id="rId5" Type="http://schemas.openxmlformats.org/officeDocument/2006/relationships/slideLayout" Target="../slideLayouts/slideLayout14.xml"/><Relationship Id="rId15" Type="http://schemas.openxmlformats.org/officeDocument/2006/relationships/hyperlink" Target="mailto:ars-hdf-testscovid19@ars.sante.fr" TargetMode="External"/><Relationship Id="rId10" Type="http://schemas.openxmlformats.org/officeDocument/2006/relationships/hyperlink" Target="mailto:ars-bretagne-depistage@ars.sante.fr" TargetMode="External"/><Relationship Id="rId19" Type="http://schemas.openxmlformats.org/officeDocument/2006/relationships/hyperlink" Target="mailto:ARS-PDL-covid-virologie@ars.sante.fr" TargetMode="External"/><Relationship Id="rId4" Type="http://schemas.openxmlformats.org/officeDocument/2006/relationships/tags" Target="../tags/tag132.xml"/><Relationship Id="rId9" Type="http://schemas.openxmlformats.org/officeDocument/2006/relationships/hyperlink" Target="mailto:ars-bfc-dsp-pse@ars.sante.fr" TargetMode="External"/><Relationship Id="rId14" Type="http://schemas.openxmlformats.org/officeDocument/2006/relationships/hyperlink" Target="mailto:ars973-crise@ars.sante.fr" TargetMode="External"/></Relationships>
</file>

<file path=ppt/slides/_rels/slide17.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8.emf"/><Relationship Id="rId2" Type="http://schemas.openxmlformats.org/officeDocument/2006/relationships/tags" Target="../tags/tag133.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slideLayout" Target="../slideLayouts/slideLayout14.xml"/><Relationship Id="rId4" Type="http://schemas.openxmlformats.org/officeDocument/2006/relationships/tags" Target="../tags/tag1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invite.contacts-demarches.interieur.gouv.fr/Tests-antigeniques-et-examens-de-biologie-medicale" TargetMode="External"/><Relationship Id="rId3" Type="http://schemas.openxmlformats.org/officeDocument/2006/relationships/tags" Target="../tags/tag101.xml"/><Relationship Id="rId7" Type="http://schemas.openxmlformats.org/officeDocument/2006/relationships/image" Target="../media/image8.emf"/><Relationship Id="rId2" Type="http://schemas.openxmlformats.org/officeDocument/2006/relationships/tags" Target="../tags/tag100.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Layout" Target="../slideLayouts/slideLayout14.xml"/><Relationship Id="rId4" Type="http://schemas.openxmlformats.org/officeDocument/2006/relationships/tags" Target="../tags/tag10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4.xml"/><Relationship Id="rId7" Type="http://schemas.openxmlformats.org/officeDocument/2006/relationships/oleObject" Target="../embeddings/oleObject14.bin"/><Relationship Id="rId2" Type="http://schemas.openxmlformats.org/officeDocument/2006/relationships/tags" Target="../tags/tag103.xml"/><Relationship Id="rId1" Type="http://schemas.openxmlformats.org/officeDocument/2006/relationships/vmlDrawing" Target="../drawings/vmlDrawing14.vml"/><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tags" Target="../tags/tag105.xml"/><Relationship Id="rId9" Type="http://schemas.openxmlformats.org/officeDocument/2006/relationships/hyperlink" Target="https://covid-19.sante.gouv.fr/tests"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8.emf"/><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Layout" Target="../slideLayouts/slideLayout14.xml"/><Relationship Id="rId4" Type="http://schemas.openxmlformats.org/officeDocument/2006/relationships/tags" Target="../tags/tag108.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solidarites-sante.gouv.fr/soins-et-maladies/maladies/maladies-infectieuses/coronavirus/tout-savoir-sur-la-covid-19/autotests-covid-19" TargetMode="External"/><Relationship Id="rId3" Type="http://schemas.openxmlformats.org/officeDocument/2006/relationships/tags" Target="../tags/tag110.xml"/><Relationship Id="rId7" Type="http://schemas.openxmlformats.org/officeDocument/2006/relationships/image" Target="../media/image8.emf"/><Relationship Id="rId12" Type="http://schemas.openxmlformats.org/officeDocument/2006/relationships/image" Target="../media/image13.jpeg"/><Relationship Id="rId2" Type="http://schemas.openxmlformats.org/officeDocument/2006/relationships/tags" Target="../tags/tag109.xml"/><Relationship Id="rId1" Type="http://schemas.openxmlformats.org/officeDocument/2006/relationships/vmlDrawing" Target="../drawings/vmlDrawing16.vml"/><Relationship Id="rId6" Type="http://schemas.openxmlformats.org/officeDocument/2006/relationships/oleObject" Target="../embeddings/oleObject16.bin"/><Relationship Id="rId11" Type="http://schemas.openxmlformats.org/officeDocument/2006/relationships/image" Target="../media/image12.png"/><Relationship Id="rId5" Type="http://schemas.openxmlformats.org/officeDocument/2006/relationships/slideLayout" Target="../slideLayouts/slideLayout14.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tags" Target="../tags/tag111.xml"/><Relationship Id="rId9" Type="http://schemas.openxmlformats.org/officeDocument/2006/relationships/image" Target="../media/image10.jpe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santepubliquefrance.fr/media/files/01-maladies-et-traumatismes/maladies-et-infections-respiratoires/infection-a-coronavirus/conduite-a-tenir-22-07-2021"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p:nvPr/>
        </p:nvSpPr>
        <p:spPr>
          <a:xfrm>
            <a:off x="476535" y="1944884"/>
            <a:ext cx="11849103" cy="4414840"/>
          </a:xfrm>
          <a:prstGeom prst="rect">
            <a:avLst/>
          </a:prstGeom>
          <a:solidFill>
            <a:srgbClr val="0A0090"/>
          </a:solidFill>
          <a:ln>
            <a:noFill/>
          </a:ln>
          <a:effectLst>
            <a:outerShdw blurRad="50800" dist="38100" dir="5400000" rotWithShape="0">
              <a:srgbClr val="000000">
                <a:alpha val="40000"/>
              </a:srgbClr>
            </a:outerShdw>
          </a:effectLst>
        </p:spPr>
        <p:txBody>
          <a:bodyPr spcFirstLastPara="1" wrap="square" lIns="45700" tIns="45700" rIns="4570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62" name="Google Shape;162;p27"/>
          <p:cNvSpPr txBox="1"/>
          <p:nvPr/>
        </p:nvSpPr>
        <p:spPr>
          <a:xfrm>
            <a:off x="910137" y="2478698"/>
            <a:ext cx="9811386" cy="646290"/>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5400"/>
              <a:buFont typeface="Arial"/>
              <a:buNone/>
              <a:tabLst/>
              <a:defRPr/>
            </a:pPr>
            <a:r>
              <a:rPr kumimoji="0" lang="fr-FR" sz="3600" b="1" i="0" u="none" strike="noStrike" kern="1200" cap="none" spc="0" normalizeH="0" baseline="0" noProof="0" dirty="0">
                <a:ln>
                  <a:noFill/>
                </a:ln>
                <a:solidFill>
                  <a:srgbClr val="FFFFFF"/>
                </a:solidFill>
                <a:effectLst/>
                <a:uLnTx/>
                <a:uFillTx/>
                <a:latin typeface="Arial"/>
                <a:ea typeface="Arial"/>
                <a:cs typeface="Arial"/>
                <a:sym typeface="Arial"/>
              </a:rPr>
              <a:t>COVID-19</a:t>
            </a:r>
            <a:endParaRPr kumimoji="0" sz="3600" b="0" i="0" u="none" strike="noStrike" kern="1200" cap="none" spc="0" normalizeH="0" baseline="0" noProof="0" dirty="0">
              <a:ln>
                <a:noFill/>
              </a:ln>
              <a:solidFill>
                <a:prstClr val="black"/>
              </a:solidFill>
              <a:effectLst/>
              <a:uLnTx/>
              <a:uFillTx/>
              <a:latin typeface="Calibri" panose="020F0502020204030204"/>
            </a:endParaRPr>
          </a:p>
        </p:txBody>
      </p:sp>
      <p:pic>
        <p:nvPicPr>
          <p:cNvPr id="164" name="Google Shape;164;p27" descr="Image 8"/>
          <p:cNvPicPr preferRelativeResize="0"/>
          <p:nvPr/>
        </p:nvPicPr>
        <p:blipFill rotWithShape="1">
          <a:blip r:embed="rId3">
            <a:alphaModFix/>
          </a:blip>
          <a:srcRect/>
          <a:stretch/>
        </p:blipFill>
        <p:spPr>
          <a:xfrm>
            <a:off x="476535" y="260650"/>
            <a:ext cx="2163082" cy="1684234"/>
          </a:xfrm>
          <a:prstGeom prst="rect">
            <a:avLst/>
          </a:prstGeom>
          <a:noFill/>
          <a:ln>
            <a:noFill/>
          </a:ln>
        </p:spPr>
      </p:pic>
      <p:sp>
        <p:nvSpPr>
          <p:cNvPr id="165" name="Google Shape;165;p27"/>
          <p:cNvSpPr txBox="1"/>
          <p:nvPr/>
        </p:nvSpPr>
        <p:spPr>
          <a:xfrm>
            <a:off x="910137" y="3502740"/>
            <a:ext cx="10714626" cy="2062063"/>
          </a:xfrm>
          <a:prstGeom prst="rect">
            <a:avLst/>
          </a:prstGeom>
          <a:noFill/>
          <a:ln>
            <a:noFill/>
          </a:ln>
        </p:spPr>
        <p:txBody>
          <a:bodyPr spcFirstLastPara="1" wrap="square" lIns="45700" tIns="45700" rIns="45700" bIns="45700" anchor="t" anchorCtr="0">
            <a:spAutoFit/>
          </a:bodyPr>
          <a:lstStyle/>
          <a:p>
            <a:pPr marL="0" marR="0" lvl="0" indent="0" algn="ctr" defTabSz="914400" rtl="0" eaLnBrk="1" fontAlgn="auto" latinLnBrk="0" hangingPunct="1">
              <a:lnSpc>
                <a:spcPct val="100000"/>
              </a:lnSpc>
              <a:spcBef>
                <a:spcPts val="0"/>
              </a:spcBef>
              <a:spcAft>
                <a:spcPts val="1200"/>
              </a:spcAft>
              <a:buClr>
                <a:srgbClr val="FFFFFF"/>
              </a:buClr>
              <a:buSzPts val="5400"/>
              <a:buFont typeface="Arial"/>
              <a:buNone/>
              <a:tabLst/>
              <a:defRPr/>
            </a:pPr>
            <a:r>
              <a:rPr lang="fr-FR" sz="2800" i="1" noProof="0" dirty="0">
                <a:solidFill>
                  <a:srgbClr val="FFFFFF"/>
                </a:solidFill>
                <a:latin typeface="Arial" panose="020B0604020202020204" pitchFamily="34" charset="0"/>
                <a:cs typeface="Arial" panose="020B0604020202020204" pitchFamily="34" charset="0"/>
              </a:rPr>
              <a:t>Kit </a:t>
            </a:r>
            <a:r>
              <a:rPr lang="fr-FR" sz="2800" i="1" noProof="0" dirty="0" smtClean="0">
                <a:solidFill>
                  <a:srgbClr val="FFFFFF"/>
                </a:solidFill>
                <a:latin typeface="Arial" panose="020B0604020202020204" pitchFamily="34" charset="0"/>
                <a:cs typeface="Arial" panose="020B0604020202020204" pitchFamily="34" charset="0"/>
              </a:rPr>
              <a:t>de déploiement</a:t>
            </a:r>
          </a:p>
          <a:p>
            <a:pPr marL="0" marR="0" lvl="0" indent="0" algn="ctr" defTabSz="914400" rtl="0" eaLnBrk="1" fontAlgn="auto" latinLnBrk="0" hangingPunct="1">
              <a:lnSpc>
                <a:spcPct val="100000"/>
              </a:lnSpc>
              <a:spcBef>
                <a:spcPts val="0"/>
              </a:spcBef>
              <a:spcAft>
                <a:spcPts val="1200"/>
              </a:spcAft>
              <a:buClr>
                <a:srgbClr val="FFFFFF"/>
              </a:buClr>
              <a:buSzPts val="5400"/>
              <a:buFont typeface="Arial"/>
              <a:buNone/>
              <a:tabLst/>
              <a:defRPr/>
            </a:pPr>
            <a:r>
              <a:rPr lang="fr-FR" sz="4000" b="1" noProof="0" dirty="0" smtClean="0">
                <a:solidFill>
                  <a:srgbClr val="FFFFFF"/>
                </a:solidFill>
                <a:latin typeface="Arial" panose="020B0604020202020204" pitchFamily="34" charset="0"/>
                <a:cs typeface="Arial" panose="020B0604020202020204" pitchFamily="34" charset="0"/>
              </a:rPr>
              <a:t>Barnums d’autotests réalisés sous la supervision de professionnels</a:t>
            </a:r>
            <a:endParaRPr kumimoji="0" lang="fr-FR"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66" name="Google Shape;166;p27" descr="Image 1"/>
          <p:cNvPicPr preferRelativeResize="0"/>
          <p:nvPr/>
        </p:nvPicPr>
        <p:blipFill rotWithShape="1">
          <a:blip r:embed="rId4">
            <a:alphaModFix/>
          </a:blip>
          <a:srcRect/>
          <a:stretch/>
        </p:blipFill>
        <p:spPr>
          <a:xfrm>
            <a:off x="10173075" y="611390"/>
            <a:ext cx="1570878" cy="871463"/>
          </a:xfrm>
          <a:prstGeom prst="rect">
            <a:avLst/>
          </a:prstGeom>
          <a:noFill/>
          <a:ln>
            <a:noFill/>
          </a:ln>
        </p:spPr>
      </p:pic>
      <p:sp>
        <p:nvSpPr>
          <p:cNvPr id="7" name="ZoneTexte 7"/>
          <p:cNvSpPr>
            <a:spLocks/>
          </p:cNvSpPr>
          <p:nvPr/>
        </p:nvSpPr>
        <p:spPr bwMode="auto">
          <a:xfrm>
            <a:off x="1100137" y="5868130"/>
            <a:ext cx="1072998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s-IS" noProof="0" dirty="0" smtClean="0">
                <a:solidFill>
                  <a:prstClr val="white"/>
                </a:solidFill>
                <a:latin typeface="Arial" panose="020B0604020202020204" pitchFamily="34" charset="0"/>
                <a:ea typeface="Marianne Light"/>
                <a:cs typeface="Arial" panose="020B0604020202020204" pitchFamily="34" charset="0"/>
              </a:rPr>
              <a:t>8 août </a:t>
            </a:r>
            <a:r>
              <a:rPr kumimoji="0" lang="is-IS" b="0" i="0" u="none" strike="noStrike" kern="1200" cap="none" spc="0" normalizeH="0" baseline="0" noProof="0" dirty="0" smtClean="0">
                <a:ln>
                  <a:noFill/>
                </a:ln>
                <a:solidFill>
                  <a:prstClr val="white"/>
                </a:solidFill>
                <a:effectLst/>
                <a:uLnTx/>
                <a:uFillTx/>
                <a:latin typeface="Arial" panose="020B0604020202020204" pitchFamily="34" charset="0"/>
                <a:ea typeface="Marianne Light"/>
                <a:cs typeface="Arial" panose="020B0604020202020204" pitchFamily="34" charset="0"/>
              </a:rPr>
              <a:t>2021</a:t>
            </a:r>
            <a:endParaRPr kumimoji="0" lang="fr-FR" b="0" i="0" u="none" strike="noStrike" kern="1200" cap="none" spc="0" normalizeH="0" baseline="0" noProof="0" dirty="0">
              <a:ln>
                <a:noFill/>
              </a:ln>
              <a:solidFill>
                <a:prstClr val="white"/>
              </a:solidFill>
              <a:effectLst/>
              <a:uLnTx/>
              <a:uFillTx/>
              <a:latin typeface="Arial" panose="020B0604020202020204" pitchFamily="34" charset="0"/>
              <a:ea typeface="Marianne Light"/>
              <a:cs typeface="Arial" panose="020B0604020202020204" pitchFamily="34" charset="0"/>
            </a:endParaRPr>
          </a:p>
        </p:txBody>
      </p:sp>
    </p:spTree>
    <p:extLst>
      <p:ext uri="{BB962C8B-B14F-4D97-AF65-F5344CB8AC3E}">
        <p14:creationId xmlns:p14="http://schemas.microsoft.com/office/powerpoint/2010/main" val="361265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41"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516380" y="312470"/>
            <a:ext cx="9666731" cy="384721"/>
          </a:xfrm>
        </p:spPr>
        <p:txBody>
          <a:bodyPr vert="horz"/>
          <a:lstStyle/>
          <a:p>
            <a:r>
              <a:rPr lang="fr-FR" dirty="0" smtClean="0"/>
              <a:t>Saisie des </a:t>
            </a:r>
            <a:r>
              <a:rPr lang="fr-FR" dirty="0"/>
              <a:t>résultats dans SI-DEP </a:t>
            </a:r>
            <a:r>
              <a:rPr lang="fr-FR" dirty="0" smtClean="0"/>
              <a:t>pour générer un QR code</a:t>
            </a:r>
            <a:endParaRPr lang="fr-FR"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ZoneTexte 4"/>
          <p:cNvSpPr txBox="1"/>
          <p:nvPr/>
        </p:nvSpPr>
        <p:spPr>
          <a:xfrm>
            <a:off x="2091251" y="1535846"/>
            <a:ext cx="9543537" cy="1794584"/>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400" b="1" dirty="0"/>
              <a:t>La réalisation </a:t>
            </a:r>
            <a:r>
              <a:rPr lang="fr-FR" sz="1400" b="1" dirty="0" smtClean="0"/>
              <a:t>d’autotest </a:t>
            </a:r>
            <a:r>
              <a:rPr lang="fr-FR" sz="1400" b="1" dirty="0"/>
              <a:t>sous la supervision de professionnels</a:t>
            </a:r>
            <a:r>
              <a:rPr lang="fr-FR" sz="1400" b="1" dirty="0" smtClean="0"/>
              <a:t> </a:t>
            </a:r>
            <a:r>
              <a:rPr lang="fr-FR" sz="1400" b="1" dirty="0"/>
              <a:t>doit impérativement s’accompagner de la saisie des résultats dans SI-DEP : </a:t>
            </a:r>
          </a:p>
          <a:p>
            <a:pPr marL="285750" indent="-285750" algn="just">
              <a:spcBef>
                <a:spcPts val="300"/>
              </a:spcBef>
              <a:spcAft>
                <a:spcPts val="300"/>
              </a:spcAft>
              <a:buFont typeface="Arial" panose="020B0604020202020204" pitchFamily="34" charset="0"/>
              <a:buChar char="•"/>
            </a:pPr>
            <a:r>
              <a:rPr lang="fr-FR" sz="1400" dirty="0"/>
              <a:t>Cela permet d’imprimer une fiche résultat incluant le </a:t>
            </a:r>
            <a:r>
              <a:rPr lang="fr-FR" sz="1400" b="1" dirty="0"/>
              <a:t>certificat de test</a:t>
            </a:r>
            <a:r>
              <a:rPr lang="fr-FR" sz="1400" dirty="0"/>
              <a:t>, à remettre au </a:t>
            </a:r>
            <a:r>
              <a:rPr lang="fr-FR" sz="1400" dirty="0" smtClean="0"/>
              <a:t>patient ;</a:t>
            </a:r>
            <a:endParaRPr lang="fr-FR" sz="1400" dirty="0"/>
          </a:p>
          <a:p>
            <a:pPr marL="285750" indent="-285750" algn="just">
              <a:spcBef>
                <a:spcPts val="300"/>
              </a:spcBef>
              <a:spcAft>
                <a:spcPts val="300"/>
              </a:spcAft>
              <a:buFont typeface="Arial" panose="020B0604020202020204" pitchFamily="34" charset="0"/>
              <a:buChar char="•"/>
            </a:pPr>
            <a:r>
              <a:rPr lang="fr-FR" sz="1400" dirty="0" smtClean="0"/>
              <a:t>En cas de résultat négatif, cette saisie permet au patient d’accéder au </a:t>
            </a:r>
            <a:r>
              <a:rPr lang="fr-FR" sz="1400" b="1" dirty="0" smtClean="0"/>
              <a:t>pass sanitaire « activité » ;</a:t>
            </a:r>
          </a:p>
        </p:txBody>
      </p:sp>
      <p:sp>
        <p:nvSpPr>
          <p:cNvPr id="11" name="Ellipse 10"/>
          <p:cNvSpPr/>
          <p:nvPr/>
        </p:nvSpPr>
        <p:spPr>
          <a:xfrm>
            <a:off x="547372" y="1416636"/>
            <a:ext cx="1260000" cy="1260000"/>
          </a:xfrm>
          <a:prstGeom prst="ellipse">
            <a:avLst/>
          </a:prstGeom>
          <a:solidFill>
            <a:srgbClr val="00009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reeform 31"/>
          <p:cNvSpPr>
            <a:spLocks noEditPoints="1"/>
          </p:cNvSpPr>
          <p:nvPr/>
        </p:nvSpPr>
        <p:spPr bwMode="auto">
          <a:xfrm>
            <a:off x="806423" y="1774867"/>
            <a:ext cx="770474" cy="507011"/>
          </a:xfrm>
          <a:custGeom>
            <a:avLst/>
            <a:gdLst>
              <a:gd name="T0" fmla="*/ 2147483647 w 772"/>
              <a:gd name="T1" fmla="*/ 0 h 507"/>
              <a:gd name="T2" fmla="*/ 2147483647 w 772"/>
              <a:gd name="T3" fmla="*/ 2147483647 h 507"/>
              <a:gd name="T4" fmla="*/ 2147483647 w 772"/>
              <a:gd name="T5" fmla="*/ 2147483647 h 507"/>
              <a:gd name="T6" fmla="*/ 2147483647 w 772"/>
              <a:gd name="T7" fmla="*/ 2147483647 h 507"/>
              <a:gd name="T8" fmla="*/ 2147483647 w 772"/>
              <a:gd name="T9" fmla="*/ 2147483647 h 507"/>
              <a:gd name="T10" fmla="*/ 2147483647 w 772"/>
              <a:gd name="T11" fmla="*/ 2147483647 h 507"/>
              <a:gd name="T12" fmla="*/ 2147483647 w 772"/>
              <a:gd name="T13" fmla="*/ 2147483647 h 507"/>
              <a:gd name="T14" fmla="*/ 2147483647 w 772"/>
              <a:gd name="T15" fmla="*/ 2147483647 h 507"/>
              <a:gd name="T16" fmla="*/ 2147483647 w 772"/>
              <a:gd name="T17" fmla="*/ 2147483647 h 507"/>
              <a:gd name="T18" fmla="*/ 2147483647 w 772"/>
              <a:gd name="T19" fmla="*/ 2147483647 h 507"/>
              <a:gd name="T20" fmla="*/ 2147483647 w 772"/>
              <a:gd name="T21" fmla="*/ 2147483647 h 507"/>
              <a:gd name="T22" fmla="*/ 2147483647 w 772"/>
              <a:gd name="T23" fmla="*/ 2147483647 h 507"/>
              <a:gd name="T24" fmla="*/ 2147483647 w 772"/>
              <a:gd name="T25" fmla="*/ 2147483647 h 507"/>
              <a:gd name="T26" fmla="*/ 2147483647 w 772"/>
              <a:gd name="T27" fmla="*/ 2147483647 h 507"/>
              <a:gd name="T28" fmla="*/ 2147483647 w 772"/>
              <a:gd name="T29" fmla="*/ 2147483647 h 507"/>
              <a:gd name="T30" fmla="*/ 2147483647 w 772"/>
              <a:gd name="T31" fmla="*/ 2147483647 h 507"/>
              <a:gd name="T32" fmla="*/ 2147483647 w 772"/>
              <a:gd name="T33" fmla="*/ 2147483647 h 507"/>
              <a:gd name="T34" fmla="*/ 2147483647 w 772"/>
              <a:gd name="T35" fmla="*/ 2147483647 h 507"/>
              <a:gd name="T36" fmla="*/ 2147483647 w 772"/>
              <a:gd name="T37" fmla="*/ 2147483647 h 507"/>
              <a:gd name="T38" fmla="*/ 2147483647 w 772"/>
              <a:gd name="T39" fmla="*/ 2147483647 h 507"/>
              <a:gd name="T40" fmla="*/ 2147483647 w 772"/>
              <a:gd name="T41" fmla="*/ 2147483647 h 507"/>
              <a:gd name="T42" fmla="*/ 2147483647 w 772"/>
              <a:gd name="T43" fmla="*/ 2147483647 h 507"/>
              <a:gd name="T44" fmla="*/ 2147483647 w 772"/>
              <a:gd name="T45" fmla="*/ 2147483647 h 507"/>
              <a:gd name="T46" fmla="*/ 2147483647 w 772"/>
              <a:gd name="T47" fmla="*/ 2147483647 h 507"/>
              <a:gd name="T48" fmla="*/ 2147483647 w 772"/>
              <a:gd name="T49" fmla="*/ 2147483647 h 507"/>
              <a:gd name="T50" fmla="*/ 2147483647 w 772"/>
              <a:gd name="T51" fmla="*/ 2147483647 h 507"/>
              <a:gd name="T52" fmla="*/ 2147483647 w 772"/>
              <a:gd name="T53" fmla="*/ 2147483647 h 507"/>
              <a:gd name="T54" fmla="*/ 2147483647 w 772"/>
              <a:gd name="T55" fmla="*/ 2147483647 h 507"/>
              <a:gd name="T56" fmla="*/ 2147483647 w 772"/>
              <a:gd name="T57" fmla="*/ 2147483647 h 507"/>
              <a:gd name="T58" fmla="*/ 2147483647 w 772"/>
              <a:gd name="T59" fmla="*/ 2147483647 h 507"/>
              <a:gd name="T60" fmla="*/ 2147483647 w 772"/>
              <a:gd name="T61" fmla="*/ 2147483647 h 507"/>
              <a:gd name="T62" fmla="*/ 2147483647 w 772"/>
              <a:gd name="T63" fmla="*/ 2147483647 h 507"/>
              <a:gd name="T64" fmla="*/ 2147483647 w 772"/>
              <a:gd name="T65" fmla="*/ 2147483647 h 507"/>
              <a:gd name="T66" fmla="*/ 2147483647 w 772"/>
              <a:gd name="T67" fmla="*/ 2147483647 h 507"/>
              <a:gd name="T68" fmla="*/ 2147483647 w 772"/>
              <a:gd name="T69" fmla="*/ 2147483647 h 507"/>
              <a:gd name="T70" fmla="*/ 2147483647 w 772"/>
              <a:gd name="T71" fmla="*/ 2147483647 h 507"/>
              <a:gd name="T72" fmla="*/ 2147483647 w 772"/>
              <a:gd name="T73" fmla="*/ 2147483647 h 507"/>
              <a:gd name="T74" fmla="*/ 2147483647 w 772"/>
              <a:gd name="T75" fmla="*/ 2147483647 h 507"/>
              <a:gd name="T76" fmla="*/ 2147483647 w 772"/>
              <a:gd name="T77" fmla="*/ 2147483647 h 507"/>
              <a:gd name="T78" fmla="*/ 2147483647 w 772"/>
              <a:gd name="T79" fmla="*/ 2147483647 h 507"/>
              <a:gd name="T80" fmla="*/ 2147483647 w 772"/>
              <a:gd name="T81" fmla="*/ 2147483647 h 507"/>
              <a:gd name="T82" fmla="*/ 2147483647 w 772"/>
              <a:gd name="T83" fmla="*/ 2147483647 h 507"/>
              <a:gd name="T84" fmla="*/ 2147483647 w 772"/>
              <a:gd name="T85" fmla="*/ 2147483647 h 507"/>
              <a:gd name="T86" fmla="*/ 2147483647 w 772"/>
              <a:gd name="T87" fmla="*/ 2147483647 h 507"/>
              <a:gd name="T88" fmla="*/ 2147483647 w 772"/>
              <a:gd name="T89" fmla="*/ 2147483647 h 507"/>
              <a:gd name="T90" fmla="*/ 2147483647 w 772"/>
              <a:gd name="T91" fmla="*/ 2147483647 h 507"/>
              <a:gd name="T92" fmla="*/ 2147483647 w 772"/>
              <a:gd name="T93" fmla="*/ 2147483647 h 507"/>
              <a:gd name="T94" fmla="*/ 2147483647 w 772"/>
              <a:gd name="T95" fmla="*/ 2147483647 h 507"/>
              <a:gd name="T96" fmla="*/ 2147483647 w 772"/>
              <a:gd name="T97" fmla="*/ 2147483647 h 507"/>
              <a:gd name="T98" fmla="*/ 2147483647 w 772"/>
              <a:gd name="T99" fmla="*/ 2147483647 h 507"/>
              <a:gd name="T100" fmla="*/ 2147483647 w 772"/>
              <a:gd name="T101" fmla="*/ 2147483647 h 507"/>
              <a:gd name="T102" fmla="*/ 2147483647 w 772"/>
              <a:gd name="T103" fmla="*/ 2147483647 h 507"/>
              <a:gd name="T104" fmla="*/ 2147483647 w 772"/>
              <a:gd name="T105" fmla="*/ 2147483647 h 507"/>
              <a:gd name="T106" fmla="*/ 2147483647 w 772"/>
              <a:gd name="T107" fmla="*/ 2147483647 h 507"/>
              <a:gd name="T108" fmla="*/ 2147483647 w 772"/>
              <a:gd name="T109" fmla="*/ 2147483647 h 507"/>
              <a:gd name="T110" fmla="*/ 2147483647 w 772"/>
              <a:gd name="T111" fmla="*/ 2147483647 h 507"/>
              <a:gd name="T112" fmla="*/ 2147483647 w 772"/>
              <a:gd name="T113" fmla="*/ 2147483647 h 507"/>
              <a:gd name="T114" fmla="*/ 2147483647 w 772"/>
              <a:gd name="T115" fmla="*/ 2147483647 h 5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2" h="507">
                <a:moveTo>
                  <a:pt x="181" y="196"/>
                </a:moveTo>
                <a:cubicBezTo>
                  <a:pt x="235" y="196"/>
                  <a:pt x="279" y="152"/>
                  <a:pt x="279" y="98"/>
                </a:cubicBezTo>
                <a:cubicBezTo>
                  <a:pt x="279" y="44"/>
                  <a:pt x="235" y="0"/>
                  <a:pt x="181" y="0"/>
                </a:cubicBezTo>
                <a:cubicBezTo>
                  <a:pt x="127" y="0"/>
                  <a:pt x="84" y="44"/>
                  <a:pt x="84" y="98"/>
                </a:cubicBezTo>
                <a:cubicBezTo>
                  <a:pt x="84" y="152"/>
                  <a:pt x="127" y="196"/>
                  <a:pt x="181" y="196"/>
                </a:cubicBezTo>
                <a:close/>
                <a:moveTo>
                  <a:pt x="275" y="387"/>
                </a:moveTo>
                <a:cubicBezTo>
                  <a:pt x="295" y="388"/>
                  <a:pt x="295" y="388"/>
                  <a:pt x="295" y="388"/>
                </a:cubicBezTo>
                <a:cubicBezTo>
                  <a:pt x="303" y="389"/>
                  <a:pt x="303" y="389"/>
                  <a:pt x="303" y="389"/>
                </a:cubicBezTo>
                <a:cubicBezTo>
                  <a:pt x="310" y="390"/>
                  <a:pt x="310" y="390"/>
                  <a:pt x="310" y="390"/>
                </a:cubicBezTo>
                <a:cubicBezTo>
                  <a:pt x="388" y="397"/>
                  <a:pt x="388" y="397"/>
                  <a:pt x="388" y="397"/>
                </a:cubicBezTo>
                <a:cubicBezTo>
                  <a:pt x="388" y="397"/>
                  <a:pt x="388" y="397"/>
                  <a:pt x="388" y="397"/>
                </a:cubicBezTo>
                <a:cubicBezTo>
                  <a:pt x="389" y="393"/>
                  <a:pt x="389" y="390"/>
                  <a:pt x="389" y="387"/>
                </a:cubicBezTo>
                <a:cubicBezTo>
                  <a:pt x="389" y="385"/>
                  <a:pt x="389" y="384"/>
                  <a:pt x="388" y="382"/>
                </a:cubicBezTo>
                <a:cubicBezTo>
                  <a:pt x="387" y="375"/>
                  <a:pt x="383" y="369"/>
                  <a:pt x="379" y="364"/>
                </a:cubicBezTo>
                <a:cubicBezTo>
                  <a:pt x="379" y="364"/>
                  <a:pt x="379" y="364"/>
                  <a:pt x="379" y="364"/>
                </a:cubicBezTo>
                <a:cubicBezTo>
                  <a:pt x="374" y="359"/>
                  <a:pt x="368" y="355"/>
                  <a:pt x="361" y="353"/>
                </a:cubicBezTo>
                <a:cubicBezTo>
                  <a:pt x="358" y="352"/>
                  <a:pt x="354" y="351"/>
                  <a:pt x="350" y="351"/>
                </a:cubicBezTo>
                <a:cubicBezTo>
                  <a:pt x="350" y="351"/>
                  <a:pt x="350" y="351"/>
                  <a:pt x="350" y="351"/>
                </a:cubicBezTo>
                <a:cubicBezTo>
                  <a:pt x="303" y="351"/>
                  <a:pt x="303" y="351"/>
                  <a:pt x="303" y="351"/>
                </a:cubicBezTo>
                <a:cubicBezTo>
                  <a:pt x="295" y="351"/>
                  <a:pt x="295" y="351"/>
                  <a:pt x="295" y="351"/>
                </a:cubicBezTo>
                <a:cubicBezTo>
                  <a:pt x="256" y="351"/>
                  <a:pt x="256" y="351"/>
                  <a:pt x="256" y="351"/>
                </a:cubicBezTo>
                <a:lnTo>
                  <a:pt x="275" y="387"/>
                </a:lnTo>
                <a:close/>
                <a:moveTo>
                  <a:pt x="421" y="419"/>
                </a:moveTo>
                <a:cubicBezTo>
                  <a:pt x="418" y="419"/>
                  <a:pt x="416" y="418"/>
                  <a:pt x="413" y="418"/>
                </a:cubicBezTo>
                <a:cubicBezTo>
                  <a:pt x="403" y="417"/>
                  <a:pt x="403" y="417"/>
                  <a:pt x="403" y="417"/>
                </a:cubicBezTo>
                <a:cubicBezTo>
                  <a:pt x="400" y="417"/>
                  <a:pt x="400" y="417"/>
                  <a:pt x="400" y="417"/>
                </a:cubicBezTo>
                <a:cubicBezTo>
                  <a:pt x="389" y="416"/>
                  <a:pt x="389" y="416"/>
                  <a:pt x="389" y="416"/>
                </a:cubicBezTo>
                <a:cubicBezTo>
                  <a:pt x="377" y="415"/>
                  <a:pt x="377" y="415"/>
                  <a:pt x="377" y="415"/>
                </a:cubicBezTo>
                <a:cubicBezTo>
                  <a:pt x="322" y="410"/>
                  <a:pt x="322" y="410"/>
                  <a:pt x="322" y="410"/>
                </a:cubicBezTo>
                <a:cubicBezTo>
                  <a:pt x="315" y="409"/>
                  <a:pt x="315" y="409"/>
                  <a:pt x="315" y="409"/>
                </a:cubicBezTo>
                <a:cubicBezTo>
                  <a:pt x="307" y="408"/>
                  <a:pt x="307" y="408"/>
                  <a:pt x="307" y="408"/>
                </a:cubicBezTo>
                <a:cubicBezTo>
                  <a:pt x="263" y="404"/>
                  <a:pt x="263" y="404"/>
                  <a:pt x="263" y="404"/>
                </a:cubicBezTo>
                <a:cubicBezTo>
                  <a:pt x="235" y="351"/>
                  <a:pt x="235" y="351"/>
                  <a:pt x="235" y="351"/>
                </a:cubicBezTo>
                <a:cubicBezTo>
                  <a:pt x="226" y="333"/>
                  <a:pt x="226" y="333"/>
                  <a:pt x="226" y="333"/>
                </a:cubicBezTo>
                <a:cubicBezTo>
                  <a:pt x="220" y="323"/>
                  <a:pt x="220" y="323"/>
                  <a:pt x="220" y="323"/>
                </a:cubicBezTo>
                <a:cubicBezTo>
                  <a:pt x="191" y="264"/>
                  <a:pt x="162" y="212"/>
                  <a:pt x="101" y="212"/>
                </a:cubicBezTo>
                <a:cubicBezTo>
                  <a:pt x="54" y="212"/>
                  <a:pt x="18" y="250"/>
                  <a:pt x="12" y="311"/>
                </a:cubicBezTo>
                <a:cubicBezTo>
                  <a:pt x="1" y="474"/>
                  <a:pt x="1" y="474"/>
                  <a:pt x="1" y="474"/>
                </a:cubicBezTo>
                <a:cubicBezTo>
                  <a:pt x="0" y="493"/>
                  <a:pt x="14" y="507"/>
                  <a:pt x="32" y="507"/>
                </a:cubicBezTo>
                <a:cubicBezTo>
                  <a:pt x="181" y="507"/>
                  <a:pt x="181" y="507"/>
                  <a:pt x="181" y="507"/>
                </a:cubicBezTo>
                <a:cubicBezTo>
                  <a:pt x="162" y="455"/>
                  <a:pt x="162" y="455"/>
                  <a:pt x="162" y="455"/>
                </a:cubicBezTo>
                <a:cubicBezTo>
                  <a:pt x="158" y="444"/>
                  <a:pt x="158" y="444"/>
                  <a:pt x="158" y="444"/>
                </a:cubicBezTo>
                <a:cubicBezTo>
                  <a:pt x="153" y="432"/>
                  <a:pt x="153" y="432"/>
                  <a:pt x="153" y="432"/>
                </a:cubicBezTo>
                <a:cubicBezTo>
                  <a:pt x="127" y="361"/>
                  <a:pt x="127" y="361"/>
                  <a:pt x="127" y="361"/>
                </a:cubicBezTo>
                <a:cubicBezTo>
                  <a:pt x="166" y="437"/>
                  <a:pt x="166" y="437"/>
                  <a:pt x="166" y="437"/>
                </a:cubicBezTo>
                <a:cubicBezTo>
                  <a:pt x="171" y="447"/>
                  <a:pt x="171" y="447"/>
                  <a:pt x="171" y="447"/>
                </a:cubicBezTo>
                <a:cubicBezTo>
                  <a:pt x="176" y="457"/>
                  <a:pt x="176" y="457"/>
                  <a:pt x="176" y="457"/>
                </a:cubicBezTo>
                <a:cubicBezTo>
                  <a:pt x="186" y="476"/>
                  <a:pt x="186" y="476"/>
                  <a:pt x="186" y="476"/>
                </a:cubicBezTo>
                <a:cubicBezTo>
                  <a:pt x="195" y="495"/>
                  <a:pt x="215" y="507"/>
                  <a:pt x="236" y="507"/>
                </a:cubicBezTo>
                <a:cubicBezTo>
                  <a:pt x="413" y="507"/>
                  <a:pt x="413" y="507"/>
                  <a:pt x="413" y="507"/>
                </a:cubicBezTo>
                <a:cubicBezTo>
                  <a:pt x="414" y="507"/>
                  <a:pt x="415" y="507"/>
                  <a:pt x="416" y="507"/>
                </a:cubicBezTo>
                <a:cubicBezTo>
                  <a:pt x="438" y="506"/>
                  <a:pt x="454" y="492"/>
                  <a:pt x="457" y="473"/>
                </a:cubicBezTo>
                <a:cubicBezTo>
                  <a:pt x="457" y="471"/>
                  <a:pt x="458" y="469"/>
                  <a:pt x="458" y="467"/>
                </a:cubicBezTo>
                <a:cubicBezTo>
                  <a:pt x="458" y="467"/>
                  <a:pt x="458" y="466"/>
                  <a:pt x="458" y="466"/>
                </a:cubicBezTo>
                <a:cubicBezTo>
                  <a:pt x="458" y="444"/>
                  <a:pt x="442" y="425"/>
                  <a:pt x="421" y="419"/>
                </a:cubicBezTo>
                <a:close/>
                <a:moveTo>
                  <a:pt x="757" y="223"/>
                </a:moveTo>
                <a:cubicBezTo>
                  <a:pt x="756" y="223"/>
                  <a:pt x="756" y="223"/>
                  <a:pt x="756" y="223"/>
                </a:cubicBezTo>
                <a:cubicBezTo>
                  <a:pt x="756" y="223"/>
                  <a:pt x="756" y="223"/>
                  <a:pt x="756" y="223"/>
                </a:cubicBezTo>
                <a:cubicBezTo>
                  <a:pt x="595" y="154"/>
                  <a:pt x="595" y="154"/>
                  <a:pt x="595" y="154"/>
                </a:cubicBezTo>
                <a:cubicBezTo>
                  <a:pt x="594" y="154"/>
                  <a:pt x="594" y="154"/>
                  <a:pt x="594" y="154"/>
                </a:cubicBezTo>
                <a:cubicBezTo>
                  <a:pt x="593" y="153"/>
                  <a:pt x="592" y="152"/>
                  <a:pt x="590" y="152"/>
                </a:cubicBezTo>
                <a:cubicBezTo>
                  <a:pt x="589" y="152"/>
                  <a:pt x="588" y="152"/>
                  <a:pt x="586" y="152"/>
                </a:cubicBezTo>
                <a:cubicBezTo>
                  <a:pt x="581" y="152"/>
                  <a:pt x="576" y="154"/>
                  <a:pt x="574" y="158"/>
                </a:cubicBezTo>
                <a:cubicBezTo>
                  <a:pt x="496" y="346"/>
                  <a:pt x="496" y="346"/>
                  <a:pt x="496" y="346"/>
                </a:cubicBezTo>
                <a:cubicBezTo>
                  <a:pt x="495" y="348"/>
                  <a:pt x="495" y="352"/>
                  <a:pt x="498" y="354"/>
                </a:cubicBezTo>
                <a:cubicBezTo>
                  <a:pt x="498" y="354"/>
                  <a:pt x="498" y="354"/>
                  <a:pt x="498" y="354"/>
                </a:cubicBezTo>
                <a:cubicBezTo>
                  <a:pt x="630" y="471"/>
                  <a:pt x="630" y="471"/>
                  <a:pt x="630" y="471"/>
                </a:cubicBezTo>
                <a:cubicBezTo>
                  <a:pt x="630" y="471"/>
                  <a:pt x="630" y="471"/>
                  <a:pt x="630" y="471"/>
                </a:cubicBezTo>
                <a:cubicBezTo>
                  <a:pt x="630" y="471"/>
                  <a:pt x="630" y="471"/>
                  <a:pt x="630" y="471"/>
                </a:cubicBezTo>
                <a:cubicBezTo>
                  <a:pt x="632" y="472"/>
                  <a:pt x="632" y="472"/>
                  <a:pt x="632" y="472"/>
                </a:cubicBezTo>
                <a:cubicBezTo>
                  <a:pt x="633" y="474"/>
                  <a:pt x="636" y="475"/>
                  <a:pt x="639" y="476"/>
                </a:cubicBezTo>
                <a:cubicBezTo>
                  <a:pt x="640" y="476"/>
                  <a:pt x="640" y="476"/>
                  <a:pt x="641" y="476"/>
                </a:cubicBezTo>
                <a:cubicBezTo>
                  <a:pt x="643" y="476"/>
                  <a:pt x="645" y="477"/>
                  <a:pt x="648" y="477"/>
                </a:cubicBezTo>
                <a:cubicBezTo>
                  <a:pt x="656" y="477"/>
                  <a:pt x="664" y="473"/>
                  <a:pt x="668" y="465"/>
                </a:cubicBezTo>
                <a:cubicBezTo>
                  <a:pt x="673" y="456"/>
                  <a:pt x="754" y="277"/>
                  <a:pt x="762" y="256"/>
                </a:cubicBezTo>
                <a:cubicBezTo>
                  <a:pt x="772" y="229"/>
                  <a:pt x="757" y="223"/>
                  <a:pt x="757" y="223"/>
                </a:cubicBezTo>
                <a:close/>
                <a:moveTo>
                  <a:pt x="636" y="442"/>
                </a:moveTo>
                <a:cubicBezTo>
                  <a:pt x="516" y="347"/>
                  <a:pt x="516" y="347"/>
                  <a:pt x="516" y="347"/>
                </a:cubicBezTo>
                <a:cubicBezTo>
                  <a:pt x="587" y="174"/>
                  <a:pt x="587" y="174"/>
                  <a:pt x="587" y="174"/>
                </a:cubicBezTo>
                <a:cubicBezTo>
                  <a:pt x="728" y="235"/>
                  <a:pt x="728" y="235"/>
                  <a:pt x="728" y="235"/>
                </a:cubicBezTo>
                <a:lnTo>
                  <a:pt x="636" y="442"/>
                </a:lnTo>
                <a:close/>
                <a:moveTo>
                  <a:pt x="498" y="361"/>
                </a:moveTo>
                <a:cubicBezTo>
                  <a:pt x="493" y="357"/>
                  <a:pt x="483" y="353"/>
                  <a:pt x="475" y="353"/>
                </a:cubicBezTo>
                <a:cubicBezTo>
                  <a:pt x="394" y="353"/>
                  <a:pt x="394" y="353"/>
                  <a:pt x="394" y="353"/>
                </a:cubicBezTo>
                <a:cubicBezTo>
                  <a:pt x="397" y="356"/>
                  <a:pt x="399" y="360"/>
                  <a:pt x="401" y="364"/>
                </a:cubicBezTo>
                <a:cubicBezTo>
                  <a:pt x="410" y="364"/>
                  <a:pt x="410" y="364"/>
                  <a:pt x="410" y="364"/>
                </a:cubicBezTo>
                <a:cubicBezTo>
                  <a:pt x="416" y="371"/>
                  <a:pt x="416" y="371"/>
                  <a:pt x="416" y="371"/>
                </a:cubicBezTo>
                <a:cubicBezTo>
                  <a:pt x="405" y="371"/>
                  <a:pt x="405" y="371"/>
                  <a:pt x="405" y="371"/>
                </a:cubicBezTo>
                <a:cubicBezTo>
                  <a:pt x="406" y="376"/>
                  <a:pt x="407" y="380"/>
                  <a:pt x="408" y="385"/>
                </a:cubicBezTo>
                <a:cubicBezTo>
                  <a:pt x="408" y="390"/>
                  <a:pt x="408" y="394"/>
                  <a:pt x="407" y="399"/>
                </a:cubicBezTo>
                <a:cubicBezTo>
                  <a:pt x="415" y="399"/>
                  <a:pt x="415" y="399"/>
                  <a:pt x="415" y="399"/>
                </a:cubicBezTo>
                <a:cubicBezTo>
                  <a:pt x="420" y="400"/>
                  <a:pt x="424" y="401"/>
                  <a:pt x="429" y="402"/>
                </a:cubicBezTo>
                <a:cubicBezTo>
                  <a:pt x="441" y="402"/>
                  <a:pt x="441" y="402"/>
                  <a:pt x="441" y="402"/>
                </a:cubicBezTo>
                <a:cubicBezTo>
                  <a:pt x="448" y="411"/>
                  <a:pt x="448" y="411"/>
                  <a:pt x="448" y="411"/>
                </a:cubicBezTo>
                <a:cubicBezTo>
                  <a:pt x="447" y="411"/>
                  <a:pt x="447" y="411"/>
                  <a:pt x="447" y="411"/>
                </a:cubicBezTo>
                <a:cubicBezTo>
                  <a:pt x="458" y="419"/>
                  <a:pt x="467" y="429"/>
                  <a:pt x="472" y="442"/>
                </a:cubicBezTo>
                <a:cubicBezTo>
                  <a:pt x="473" y="442"/>
                  <a:pt x="473" y="442"/>
                  <a:pt x="473" y="442"/>
                </a:cubicBezTo>
                <a:cubicBezTo>
                  <a:pt x="480" y="451"/>
                  <a:pt x="480" y="451"/>
                  <a:pt x="480" y="451"/>
                </a:cubicBezTo>
                <a:cubicBezTo>
                  <a:pt x="475" y="451"/>
                  <a:pt x="475" y="451"/>
                  <a:pt x="475" y="451"/>
                </a:cubicBezTo>
                <a:cubicBezTo>
                  <a:pt x="475" y="454"/>
                  <a:pt x="476" y="458"/>
                  <a:pt x="476" y="462"/>
                </a:cubicBezTo>
                <a:cubicBezTo>
                  <a:pt x="490" y="462"/>
                  <a:pt x="490" y="462"/>
                  <a:pt x="490" y="462"/>
                </a:cubicBezTo>
                <a:cubicBezTo>
                  <a:pt x="498" y="473"/>
                  <a:pt x="498" y="473"/>
                  <a:pt x="498" y="473"/>
                </a:cubicBezTo>
                <a:cubicBezTo>
                  <a:pt x="480" y="473"/>
                  <a:pt x="480" y="473"/>
                  <a:pt x="480" y="473"/>
                </a:cubicBezTo>
                <a:cubicBezTo>
                  <a:pt x="476" y="468"/>
                  <a:pt x="476" y="468"/>
                  <a:pt x="476" y="468"/>
                </a:cubicBezTo>
                <a:cubicBezTo>
                  <a:pt x="476" y="483"/>
                  <a:pt x="470" y="497"/>
                  <a:pt x="460" y="507"/>
                </a:cubicBezTo>
                <a:cubicBezTo>
                  <a:pt x="609" y="507"/>
                  <a:pt x="609" y="507"/>
                  <a:pt x="609" y="507"/>
                </a:cubicBezTo>
                <a:cubicBezTo>
                  <a:pt x="616" y="507"/>
                  <a:pt x="623" y="502"/>
                  <a:pt x="623" y="497"/>
                </a:cubicBezTo>
                <a:cubicBezTo>
                  <a:pt x="623" y="491"/>
                  <a:pt x="623" y="491"/>
                  <a:pt x="623" y="491"/>
                </a:cubicBezTo>
                <a:cubicBezTo>
                  <a:pt x="623" y="486"/>
                  <a:pt x="619" y="477"/>
                  <a:pt x="614" y="473"/>
                </a:cubicBezTo>
                <a:lnTo>
                  <a:pt x="498" y="361"/>
                </a:lnTo>
                <a:close/>
                <a:moveTo>
                  <a:pt x="552" y="451"/>
                </a:moveTo>
                <a:cubicBezTo>
                  <a:pt x="534" y="451"/>
                  <a:pt x="534" y="451"/>
                  <a:pt x="534" y="451"/>
                </a:cubicBezTo>
                <a:cubicBezTo>
                  <a:pt x="527" y="442"/>
                  <a:pt x="527" y="442"/>
                  <a:pt x="527" y="442"/>
                </a:cubicBezTo>
                <a:cubicBezTo>
                  <a:pt x="544" y="442"/>
                  <a:pt x="544" y="442"/>
                  <a:pt x="544" y="442"/>
                </a:cubicBezTo>
                <a:lnTo>
                  <a:pt x="552" y="451"/>
                </a:lnTo>
                <a:close/>
                <a:moveTo>
                  <a:pt x="534" y="431"/>
                </a:moveTo>
                <a:cubicBezTo>
                  <a:pt x="517" y="431"/>
                  <a:pt x="517" y="431"/>
                  <a:pt x="517" y="431"/>
                </a:cubicBezTo>
                <a:cubicBezTo>
                  <a:pt x="510" y="422"/>
                  <a:pt x="510" y="422"/>
                  <a:pt x="510" y="422"/>
                </a:cubicBezTo>
                <a:cubicBezTo>
                  <a:pt x="526" y="422"/>
                  <a:pt x="526" y="422"/>
                  <a:pt x="526" y="422"/>
                </a:cubicBezTo>
                <a:lnTo>
                  <a:pt x="534" y="431"/>
                </a:lnTo>
                <a:close/>
                <a:moveTo>
                  <a:pt x="508" y="402"/>
                </a:moveTo>
                <a:cubicBezTo>
                  <a:pt x="516" y="411"/>
                  <a:pt x="516" y="411"/>
                  <a:pt x="516" y="411"/>
                </a:cubicBezTo>
                <a:cubicBezTo>
                  <a:pt x="500" y="411"/>
                  <a:pt x="500" y="411"/>
                  <a:pt x="500" y="411"/>
                </a:cubicBezTo>
                <a:cubicBezTo>
                  <a:pt x="493" y="402"/>
                  <a:pt x="493" y="402"/>
                  <a:pt x="493" y="402"/>
                </a:cubicBezTo>
                <a:lnTo>
                  <a:pt x="508" y="402"/>
                </a:lnTo>
                <a:close/>
                <a:moveTo>
                  <a:pt x="498" y="391"/>
                </a:moveTo>
                <a:cubicBezTo>
                  <a:pt x="483" y="391"/>
                  <a:pt x="483" y="391"/>
                  <a:pt x="483" y="391"/>
                </a:cubicBezTo>
                <a:cubicBezTo>
                  <a:pt x="475" y="382"/>
                  <a:pt x="475" y="382"/>
                  <a:pt x="475" y="382"/>
                </a:cubicBezTo>
                <a:cubicBezTo>
                  <a:pt x="489" y="382"/>
                  <a:pt x="489" y="382"/>
                  <a:pt x="489" y="382"/>
                </a:cubicBezTo>
                <a:lnTo>
                  <a:pt x="498" y="391"/>
                </a:lnTo>
                <a:close/>
                <a:moveTo>
                  <a:pt x="473" y="364"/>
                </a:moveTo>
                <a:cubicBezTo>
                  <a:pt x="480" y="371"/>
                  <a:pt x="480" y="371"/>
                  <a:pt x="480" y="371"/>
                </a:cubicBezTo>
                <a:cubicBezTo>
                  <a:pt x="466" y="371"/>
                  <a:pt x="466" y="371"/>
                  <a:pt x="466" y="371"/>
                </a:cubicBezTo>
                <a:cubicBezTo>
                  <a:pt x="460" y="364"/>
                  <a:pt x="460" y="364"/>
                  <a:pt x="460" y="364"/>
                </a:cubicBezTo>
                <a:lnTo>
                  <a:pt x="473" y="364"/>
                </a:lnTo>
                <a:close/>
                <a:moveTo>
                  <a:pt x="417" y="391"/>
                </a:moveTo>
                <a:cubicBezTo>
                  <a:pt x="410" y="382"/>
                  <a:pt x="410" y="382"/>
                  <a:pt x="410" y="382"/>
                </a:cubicBezTo>
                <a:cubicBezTo>
                  <a:pt x="425" y="382"/>
                  <a:pt x="425" y="382"/>
                  <a:pt x="425" y="382"/>
                </a:cubicBezTo>
                <a:cubicBezTo>
                  <a:pt x="432" y="391"/>
                  <a:pt x="432" y="391"/>
                  <a:pt x="432" y="391"/>
                </a:cubicBezTo>
                <a:lnTo>
                  <a:pt x="417" y="391"/>
                </a:lnTo>
                <a:close/>
                <a:moveTo>
                  <a:pt x="434" y="371"/>
                </a:moveTo>
                <a:cubicBezTo>
                  <a:pt x="428" y="364"/>
                  <a:pt x="428" y="364"/>
                  <a:pt x="428" y="364"/>
                </a:cubicBezTo>
                <a:cubicBezTo>
                  <a:pt x="441" y="364"/>
                  <a:pt x="441" y="364"/>
                  <a:pt x="441" y="364"/>
                </a:cubicBezTo>
                <a:cubicBezTo>
                  <a:pt x="448" y="371"/>
                  <a:pt x="448" y="371"/>
                  <a:pt x="448" y="371"/>
                </a:cubicBezTo>
                <a:lnTo>
                  <a:pt x="434" y="371"/>
                </a:lnTo>
                <a:close/>
                <a:moveTo>
                  <a:pt x="450" y="391"/>
                </a:moveTo>
                <a:cubicBezTo>
                  <a:pt x="443" y="382"/>
                  <a:pt x="443" y="382"/>
                  <a:pt x="443" y="382"/>
                </a:cubicBezTo>
                <a:cubicBezTo>
                  <a:pt x="457" y="382"/>
                  <a:pt x="457" y="382"/>
                  <a:pt x="457" y="382"/>
                </a:cubicBezTo>
                <a:cubicBezTo>
                  <a:pt x="465" y="391"/>
                  <a:pt x="465" y="391"/>
                  <a:pt x="465" y="391"/>
                </a:cubicBezTo>
                <a:lnTo>
                  <a:pt x="450" y="391"/>
                </a:lnTo>
                <a:close/>
                <a:moveTo>
                  <a:pt x="466" y="411"/>
                </a:moveTo>
                <a:cubicBezTo>
                  <a:pt x="459" y="402"/>
                  <a:pt x="459" y="402"/>
                  <a:pt x="459" y="402"/>
                </a:cubicBezTo>
                <a:cubicBezTo>
                  <a:pt x="474" y="402"/>
                  <a:pt x="474" y="402"/>
                  <a:pt x="474" y="402"/>
                </a:cubicBezTo>
                <a:cubicBezTo>
                  <a:pt x="482" y="411"/>
                  <a:pt x="482" y="411"/>
                  <a:pt x="482" y="411"/>
                </a:cubicBezTo>
                <a:lnTo>
                  <a:pt x="466" y="411"/>
                </a:lnTo>
                <a:close/>
                <a:moveTo>
                  <a:pt x="482" y="431"/>
                </a:moveTo>
                <a:cubicBezTo>
                  <a:pt x="475" y="422"/>
                  <a:pt x="475" y="422"/>
                  <a:pt x="475" y="422"/>
                </a:cubicBezTo>
                <a:cubicBezTo>
                  <a:pt x="491" y="422"/>
                  <a:pt x="491" y="422"/>
                  <a:pt x="491" y="422"/>
                </a:cubicBezTo>
                <a:cubicBezTo>
                  <a:pt x="499" y="431"/>
                  <a:pt x="499" y="431"/>
                  <a:pt x="499" y="431"/>
                </a:cubicBezTo>
                <a:lnTo>
                  <a:pt x="482" y="431"/>
                </a:lnTo>
                <a:close/>
                <a:moveTo>
                  <a:pt x="492" y="442"/>
                </a:moveTo>
                <a:cubicBezTo>
                  <a:pt x="508" y="442"/>
                  <a:pt x="508" y="442"/>
                  <a:pt x="508" y="442"/>
                </a:cubicBezTo>
                <a:cubicBezTo>
                  <a:pt x="516" y="451"/>
                  <a:pt x="516" y="451"/>
                  <a:pt x="516" y="451"/>
                </a:cubicBezTo>
                <a:cubicBezTo>
                  <a:pt x="499" y="451"/>
                  <a:pt x="499" y="451"/>
                  <a:pt x="499" y="451"/>
                </a:cubicBezTo>
                <a:lnTo>
                  <a:pt x="492" y="442"/>
                </a:lnTo>
                <a:close/>
                <a:moveTo>
                  <a:pt x="517" y="473"/>
                </a:moveTo>
                <a:cubicBezTo>
                  <a:pt x="508" y="462"/>
                  <a:pt x="508" y="462"/>
                  <a:pt x="508" y="462"/>
                </a:cubicBezTo>
                <a:cubicBezTo>
                  <a:pt x="526" y="462"/>
                  <a:pt x="526" y="462"/>
                  <a:pt x="526" y="462"/>
                </a:cubicBezTo>
                <a:cubicBezTo>
                  <a:pt x="535" y="473"/>
                  <a:pt x="535" y="473"/>
                  <a:pt x="535" y="473"/>
                </a:cubicBezTo>
                <a:lnTo>
                  <a:pt x="517" y="473"/>
                </a:lnTo>
                <a:close/>
                <a:moveTo>
                  <a:pt x="554" y="473"/>
                </a:moveTo>
                <a:cubicBezTo>
                  <a:pt x="544" y="462"/>
                  <a:pt x="544" y="462"/>
                  <a:pt x="544" y="462"/>
                </a:cubicBezTo>
                <a:cubicBezTo>
                  <a:pt x="562" y="462"/>
                  <a:pt x="562" y="462"/>
                  <a:pt x="562" y="462"/>
                </a:cubicBezTo>
                <a:cubicBezTo>
                  <a:pt x="572" y="473"/>
                  <a:pt x="572" y="473"/>
                  <a:pt x="572" y="473"/>
                </a:cubicBezTo>
                <a:lnTo>
                  <a:pt x="554" y="473"/>
                </a:lnTo>
                <a:close/>
              </a:path>
            </a:pathLst>
          </a:custGeom>
          <a:solidFill>
            <a:schemeClr val="bg1"/>
          </a:solidFill>
          <a:ln>
            <a:noFill/>
          </a:ln>
        </p:spPr>
        <p:txBody>
          <a:bodyPr/>
          <a:lstStyle/>
          <a:p>
            <a:endParaRPr lang="en-IE">
              <a:solidFill>
                <a:srgbClr val="000000"/>
              </a:solidFill>
            </a:endParaRPr>
          </a:p>
        </p:txBody>
      </p:sp>
      <p:sp>
        <p:nvSpPr>
          <p:cNvPr id="13" name="Espace réservé du texte 3"/>
          <p:cNvSpPr txBox="1">
            <a:spLocks/>
          </p:cNvSpPr>
          <p:nvPr/>
        </p:nvSpPr>
        <p:spPr>
          <a:xfrm>
            <a:off x="265176" y="2859132"/>
            <a:ext cx="11612879" cy="3882862"/>
          </a:xfrm>
          <a:prstGeom prst="rect">
            <a:avLst/>
          </a:prstGeom>
          <a:solidFill>
            <a:schemeClr val="tx2">
              <a:lumMod val="95000"/>
            </a:schemeClr>
          </a:solidFill>
        </p:spPr>
        <p:txBody>
          <a:bodyPr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fr-FR" sz="1400" b="1" dirty="0">
                <a:solidFill>
                  <a:srgbClr val="000091"/>
                </a:solidFill>
              </a:rPr>
              <a:t>Comment faire ? </a:t>
            </a:r>
          </a:p>
          <a:p>
            <a:r>
              <a:rPr lang="fr-FR" sz="1400" dirty="0"/>
              <a:t>Les </a:t>
            </a:r>
            <a:r>
              <a:rPr lang="fr-FR" sz="1400" b="1" dirty="0">
                <a:solidFill>
                  <a:srgbClr val="000091"/>
                </a:solidFill>
              </a:rPr>
              <a:t>résultats </a:t>
            </a:r>
            <a:r>
              <a:rPr lang="fr-FR" sz="1400" dirty="0" smtClean="0"/>
              <a:t>devront </a:t>
            </a:r>
            <a:r>
              <a:rPr lang="fr-FR" sz="1400" dirty="0"/>
              <a:t>être saisis dans le système d’information dénommé</a:t>
            </a:r>
            <a:r>
              <a:rPr lang="fr-FR" sz="1400" b="1" dirty="0">
                <a:solidFill>
                  <a:srgbClr val="000091"/>
                </a:solidFill>
              </a:rPr>
              <a:t> SI-DEP : </a:t>
            </a:r>
            <a:r>
              <a:rPr lang="fr-FR" sz="1400" u="sng" dirty="0">
                <a:hlinkClick r:id="rId8"/>
              </a:rPr>
              <a:t>https://portail-sidep.aphp.fr</a:t>
            </a:r>
            <a:r>
              <a:rPr lang="fr-FR" sz="1400" u="sng" dirty="0" smtClean="0">
                <a:hlinkClick r:id="rId8"/>
              </a:rPr>
              <a:t>/</a:t>
            </a:r>
            <a:r>
              <a:rPr lang="fr-FR" sz="1400" u="sng" dirty="0" smtClean="0"/>
              <a:t> ;</a:t>
            </a:r>
            <a:endParaRPr lang="fr-FR" sz="1400" b="1" dirty="0">
              <a:solidFill>
                <a:srgbClr val="000091"/>
              </a:solidFill>
            </a:endParaRPr>
          </a:p>
          <a:p>
            <a:r>
              <a:rPr lang="fr-FR" sz="1400" dirty="0"/>
              <a:t>La saisie des résultats est réalisée </a:t>
            </a:r>
            <a:r>
              <a:rPr lang="fr-FR" sz="1400" b="1" dirty="0">
                <a:solidFill>
                  <a:srgbClr val="000091"/>
                </a:solidFill>
              </a:rPr>
              <a:t>sous la responsabilité d’un médecin, d'un pharmacien, d'un infirmier, d’un chirurgien-dentiste, d’une sage-femme ou d’un masseur-kinésithérapeute </a:t>
            </a:r>
            <a:r>
              <a:rPr lang="fr-FR" sz="1400" b="1" dirty="0" smtClean="0">
                <a:solidFill>
                  <a:srgbClr val="000091"/>
                </a:solidFill>
              </a:rPr>
              <a:t>;</a:t>
            </a:r>
            <a:endParaRPr lang="fr-FR" sz="1400" b="1" dirty="0">
              <a:solidFill>
                <a:srgbClr val="000091"/>
              </a:solidFill>
            </a:endParaRPr>
          </a:p>
          <a:p>
            <a:r>
              <a:rPr lang="fr-FR" sz="1400" dirty="0"/>
              <a:t>Ces professionnels doivent être équipés d’une </a:t>
            </a:r>
            <a:r>
              <a:rPr lang="fr-FR" sz="1400" b="1" dirty="0">
                <a:solidFill>
                  <a:srgbClr val="000091"/>
                </a:solidFill>
              </a:rPr>
              <a:t>carte CPS ou e-CPS </a:t>
            </a:r>
            <a:r>
              <a:rPr lang="fr-FR" sz="1400" dirty="0"/>
              <a:t>(accessible à tous les professionnels inscrits à l’ordre</a:t>
            </a:r>
            <a:r>
              <a:rPr lang="fr-FR" sz="1400" dirty="0" smtClean="0"/>
              <a:t>) ;</a:t>
            </a:r>
            <a:endParaRPr lang="fr-FR" sz="1400" dirty="0"/>
          </a:p>
          <a:p>
            <a:r>
              <a:rPr lang="fr-FR" sz="1400" dirty="0"/>
              <a:t>Pour la première connexion, privilégiez l’application mobile e-CPS (App Store et Play Store). Elle peut s’activer sans CPS, directement dans l’application si les coordonnées sont à jour à l’ordre (une mise à jour est possible), ou, en cas d’échec avec CPS (avec un lecteur de carte) via le site </a:t>
            </a:r>
            <a:r>
              <a:rPr lang="fr-FR" sz="1400" dirty="0">
                <a:hlinkClick r:id="rId9"/>
              </a:rPr>
              <a:t>https://wallet.esw.esante.gouv.fr/</a:t>
            </a:r>
            <a:r>
              <a:rPr lang="fr-FR" sz="1400" dirty="0"/>
              <a:t> </a:t>
            </a:r>
          </a:p>
          <a:p>
            <a:pPr lvl="1">
              <a:buFont typeface="Marianne" panose="02000000000000000000" pitchFamily="50" charset="0"/>
              <a:buChar char="-"/>
            </a:pPr>
            <a:r>
              <a:rPr lang="fr-FR" sz="1400" dirty="0"/>
              <a:t>Un </a:t>
            </a:r>
            <a:r>
              <a:rPr lang="fr-FR" sz="1400" b="1" dirty="0">
                <a:solidFill>
                  <a:srgbClr val="000091"/>
                </a:solidFill>
              </a:rPr>
              <a:t>tutoriel</a:t>
            </a:r>
            <a:r>
              <a:rPr lang="fr-FR" sz="1400" dirty="0"/>
              <a:t>, de commande de cette carte (pour les professionnels qui n’en auraient jamais fait la demande ou qui l’auraient égarée</a:t>
            </a:r>
            <a:r>
              <a:rPr lang="fr-FR" sz="1400" dirty="0" smtClean="0"/>
              <a:t>) ;</a:t>
            </a:r>
            <a:endParaRPr lang="fr-FR" sz="1400" dirty="0"/>
          </a:p>
          <a:p>
            <a:pPr lvl="1">
              <a:buFont typeface="Marianne" panose="02000000000000000000" pitchFamily="50" charset="0"/>
              <a:buChar char="-"/>
            </a:pPr>
            <a:r>
              <a:rPr lang="fr-FR" sz="1400" dirty="0"/>
              <a:t>Dématérialisation de cette carte au format e-CPS (permettant un accès à SI-DEP depuis une tablette numérique ou un ordinateur) </a:t>
            </a:r>
            <a:r>
              <a:rPr lang="fr-FR" sz="1400" dirty="0" smtClean="0"/>
              <a:t>;</a:t>
            </a:r>
            <a:endParaRPr lang="fr-FR" sz="1400" dirty="0"/>
          </a:p>
          <a:p>
            <a:pPr lvl="1">
              <a:buFont typeface="Marianne" panose="02000000000000000000" pitchFamily="50" charset="0"/>
              <a:buChar char="-"/>
            </a:pPr>
            <a:r>
              <a:rPr lang="fr-FR" sz="1400" dirty="0"/>
              <a:t>Saisie dans </a:t>
            </a:r>
            <a:r>
              <a:rPr lang="fr-FR" sz="1400" dirty="0" smtClean="0"/>
              <a:t>SI-DEP.</a:t>
            </a:r>
          </a:p>
          <a:p>
            <a:pPr marL="0" lvl="1" indent="0">
              <a:buNone/>
            </a:pPr>
            <a:r>
              <a:rPr lang="fr-FR" sz="1400" dirty="0" smtClean="0"/>
              <a:t>En </a:t>
            </a:r>
            <a:r>
              <a:rPr lang="fr-FR" sz="1400" dirty="0"/>
              <a:t>cas d’impossibilité </a:t>
            </a:r>
            <a:r>
              <a:rPr lang="fr-FR" sz="1400" dirty="0" smtClean="0"/>
              <a:t>de </a:t>
            </a:r>
            <a:r>
              <a:rPr lang="fr-FR" sz="1400" dirty="0"/>
              <a:t>créer une carte e-CPS et uniquement à titre subsidiaire, un compte d’accès à Si-DEP en mode dégradé peut être créé sur le portail suivant :   </a:t>
            </a:r>
            <a:r>
              <a:rPr lang="fr-FR" sz="1400" u="sng" dirty="0">
                <a:hlinkClick r:id="rId10"/>
              </a:rPr>
              <a:t>https://questionnaire.aphp.fr/index.php/739712?lang=fr</a:t>
            </a:r>
            <a:r>
              <a:rPr lang="fr-FR" sz="1400" u="sng" dirty="0"/>
              <a:t> </a:t>
            </a:r>
            <a:endParaRPr lang="fr-FR" sz="1400" u="sng" dirty="0" smtClean="0"/>
          </a:p>
          <a:p>
            <a:r>
              <a:rPr lang="fr-FR" sz="1400" dirty="0" smtClean="0"/>
              <a:t>Assistance par le support technique </a:t>
            </a:r>
            <a:r>
              <a:rPr lang="fr-FR" sz="1400" dirty="0"/>
              <a:t>SI-DEP </a:t>
            </a:r>
            <a:r>
              <a:rPr lang="fr-FR" sz="1400" dirty="0" smtClean="0"/>
              <a:t>strictement </a:t>
            </a:r>
            <a:r>
              <a:rPr lang="fr-FR" sz="1400" dirty="0"/>
              <a:t>réservé aux professionnels de santé au </a:t>
            </a:r>
            <a:r>
              <a:rPr lang="fr-FR" sz="1400" b="1" dirty="0">
                <a:solidFill>
                  <a:srgbClr val="000091"/>
                </a:solidFill>
              </a:rPr>
              <a:t>0 800 08 32 04 </a:t>
            </a:r>
            <a:r>
              <a:rPr lang="fr-FR" sz="1400" dirty="0" smtClean="0"/>
              <a:t>(</a:t>
            </a:r>
            <a:r>
              <a:rPr lang="fr-FR" sz="1400" dirty="0"/>
              <a:t>de 9h à 20h, sauf le dimanche, appel gratuit</a:t>
            </a:r>
            <a:r>
              <a:rPr lang="fr-FR" sz="1400" dirty="0" smtClean="0"/>
              <a:t>).</a:t>
            </a:r>
            <a:endParaRPr lang="fr-FR" sz="1400" dirty="0"/>
          </a:p>
        </p:txBody>
      </p:sp>
    </p:spTree>
    <p:extLst>
      <p:ext uri="{BB962C8B-B14F-4D97-AF65-F5344CB8AC3E}">
        <p14:creationId xmlns:p14="http://schemas.microsoft.com/office/powerpoint/2010/main" val="105558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21"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6" name="Arc 205" hidden="1">
            <a:extLst>
              <a:ext uri="{FF2B5EF4-FFF2-40B4-BE49-F238E27FC236}">
                <a16:creationId xmlns:a16="http://schemas.microsoft.com/office/drawing/2014/main" xmlns="" id="{F9803FD3-053C-414E-9B3A-7EEF4EE89389}"/>
              </a:ext>
            </a:extLst>
          </p:cNvPr>
          <p:cNvSpPr/>
          <p:nvPr>
            <p:custDataLst>
              <p:tags r:id="rId3"/>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2. Slide Title">
            <a:extLst>
              <a:ext uri="{FF2B5EF4-FFF2-40B4-BE49-F238E27FC236}">
                <a16:creationId xmlns:a16="http://schemas.microsoft.com/office/drawing/2014/main" xmlns="" id="{92E4973B-4DA4-4E1F-B7D8-87CFA00DB275}"/>
              </a:ext>
            </a:extLst>
          </p:cNvPr>
          <p:cNvSpPr>
            <a:spLocks noGrp="1"/>
          </p:cNvSpPr>
          <p:nvPr>
            <p:ph type="title"/>
            <p:custDataLst>
              <p:tags r:id="rId4"/>
            </p:custDataLst>
          </p:nvPr>
        </p:nvSpPr>
        <p:spPr>
          <a:xfrm>
            <a:off x="1516380" y="217877"/>
            <a:ext cx="10120883" cy="384721"/>
          </a:xfrm>
        </p:spPr>
        <p:txBody>
          <a:bodyPr vert="horz"/>
          <a:lstStyle/>
          <a:p>
            <a:r>
              <a:rPr lang="fr-FR" dirty="0" smtClean="0"/>
              <a:t>Procédure de création d’un compte SIDEP pour les professionnels de santé</a:t>
            </a:r>
            <a:endParaRPr lang="fr-FR" dirty="0"/>
          </a:p>
        </p:txBody>
      </p:sp>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942" y="1657246"/>
            <a:ext cx="11091321" cy="4741044"/>
          </a:xfrm>
          <a:prstGeom prst="rect">
            <a:avLst/>
          </a:prstGeom>
        </p:spPr>
      </p:pic>
      <p:sp>
        <p:nvSpPr>
          <p:cNvPr id="17" name="Chevron 16"/>
          <p:cNvSpPr/>
          <p:nvPr/>
        </p:nvSpPr>
        <p:spPr>
          <a:xfrm>
            <a:off x="568036" y="1173338"/>
            <a:ext cx="11069227" cy="429490"/>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600" b="1" dirty="0" smtClean="0">
                <a:solidFill>
                  <a:schemeClr val="bg1"/>
                </a:solidFill>
              </a:rPr>
              <a:t>Connectez-vous à l’adresse : https://portail-sidep.aphp.fr/</a:t>
            </a:r>
            <a:endParaRPr lang="fr-FR" sz="1600" b="1" dirty="0">
              <a:solidFill>
                <a:schemeClr val="bg1"/>
              </a:solidFill>
            </a:endParaRPr>
          </a:p>
        </p:txBody>
      </p:sp>
    </p:spTree>
    <p:extLst>
      <p:ext uri="{BB962C8B-B14F-4D97-AF65-F5344CB8AC3E}">
        <p14:creationId xmlns:p14="http://schemas.microsoft.com/office/powerpoint/2010/main" val="154293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9"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516381" y="312470"/>
            <a:ext cx="10390698" cy="483171"/>
          </a:xfrm>
        </p:spPr>
        <p:txBody>
          <a:bodyPr vert="horz"/>
          <a:lstStyle/>
          <a:p>
            <a:r>
              <a:rPr lang="fr-FR" dirty="0"/>
              <a:t>Tableau de répartition des charges d’un barnum d’autotests </a:t>
            </a:r>
            <a:r>
              <a:rPr lang="fr-FR" dirty="0" smtClean="0"/>
              <a:t>sous la supervision de professionnels</a:t>
            </a:r>
            <a:endParaRPr lang="fr-FR" dirty="0">
              <a:solidFill>
                <a:srgbClr val="FF0000"/>
              </a:solidFill>
            </a:endParaRPr>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xmlns="" id="{A65D7921-B7AF-4521-89CF-57B104A91A7B}"/>
              </a:ext>
            </a:extLst>
          </p:cNvPr>
          <p:cNvSpPr txBox="1"/>
          <p:nvPr/>
        </p:nvSpPr>
        <p:spPr>
          <a:xfrm>
            <a:off x="10135565" y="3671548"/>
            <a:ext cx="2326512" cy="625033"/>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fr-FR" sz="1600"/>
          </a:p>
        </p:txBody>
      </p:sp>
      <p:graphicFrame>
        <p:nvGraphicFramePr>
          <p:cNvPr id="7" name="Tableau 6"/>
          <p:cNvGraphicFramePr>
            <a:graphicFrameLocks noGrp="1"/>
          </p:cNvGraphicFramePr>
          <p:nvPr>
            <p:extLst>
              <p:ext uri="{D42A27DB-BD31-4B8C-83A1-F6EECF244321}">
                <p14:modId xmlns:p14="http://schemas.microsoft.com/office/powerpoint/2010/main" val="1827326557"/>
              </p:ext>
            </p:extLst>
          </p:nvPr>
        </p:nvGraphicFramePr>
        <p:xfrm>
          <a:off x="235973" y="1434904"/>
          <a:ext cx="11828208" cy="4213728"/>
        </p:xfrm>
        <a:graphic>
          <a:graphicData uri="http://schemas.openxmlformats.org/drawingml/2006/table">
            <a:tbl>
              <a:tblPr firstRow="1" bandRow="1">
                <a:tableStyleId>{5C22544A-7EE6-4342-B048-85BDC9FD1C3A}</a:tableStyleId>
              </a:tblPr>
              <a:tblGrid>
                <a:gridCol w="2853060">
                  <a:extLst>
                    <a:ext uri="{9D8B030D-6E8A-4147-A177-3AD203B41FA5}">
                      <a16:colId xmlns:a16="http://schemas.microsoft.com/office/drawing/2014/main" xmlns="" val="1302635872"/>
                    </a:ext>
                  </a:extLst>
                </a:gridCol>
                <a:gridCol w="2991716">
                  <a:extLst>
                    <a:ext uri="{9D8B030D-6E8A-4147-A177-3AD203B41FA5}">
                      <a16:colId xmlns:a16="http://schemas.microsoft.com/office/drawing/2014/main" xmlns="" val="814899675"/>
                    </a:ext>
                  </a:extLst>
                </a:gridCol>
                <a:gridCol w="2945264">
                  <a:extLst>
                    <a:ext uri="{9D8B030D-6E8A-4147-A177-3AD203B41FA5}">
                      <a16:colId xmlns:a16="http://schemas.microsoft.com/office/drawing/2014/main" xmlns="" val="4190263647"/>
                    </a:ext>
                  </a:extLst>
                </a:gridCol>
                <a:gridCol w="3038168">
                  <a:extLst>
                    <a:ext uri="{9D8B030D-6E8A-4147-A177-3AD203B41FA5}">
                      <a16:colId xmlns:a16="http://schemas.microsoft.com/office/drawing/2014/main" xmlns="" val="910975248"/>
                    </a:ext>
                  </a:extLst>
                </a:gridCol>
              </a:tblGrid>
              <a:tr h="748982">
                <a:tc>
                  <a:txBody>
                    <a:bodyPr/>
                    <a:lstStyle/>
                    <a:p>
                      <a:pPr algn="ctr"/>
                      <a:r>
                        <a:rPr lang="fr-FR" dirty="0" smtClean="0"/>
                        <a:t>Catégorie</a:t>
                      </a:r>
                      <a:r>
                        <a:rPr lang="fr-FR" baseline="0" dirty="0" smtClean="0"/>
                        <a:t> d’acteur</a:t>
                      </a:r>
                      <a:endParaRPr lang="fr-FR" dirty="0"/>
                    </a:p>
                  </a:txBody>
                  <a:tcPr anchor="ctr"/>
                </a:tc>
                <a:tc>
                  <a:txBody>
                    <a:bodyPr/>
                    <a:lstStyle/>
                    <a:p>
                      <a:pPr algn="ctr"/>
                      <a:r>
                        <a:rPr lang="fr-FR" dirty="0" smtClean="0"/>
                        <a:t>Autotest</a:t>
                      </a:r>
                      <a:endParaRPr lang="fr-FR" dirty="0"/>
                    </a:p>
                  </a:txBody>
                  <a:tcPr anchor="ctr"/>
                </a:tc>
                <a:tc>
                  <a:txBody>
                    <a:bodyPr/>
                    <a:lstStyle/>
                    <a:p>
                      <a:pPr algn="ctr"/>
                      <a:r>
                        <a:rPr lang="fr-FR" dirty="0" smtClean="0"/>
                        <a:t>PS responsable</a:t>
                      </a:r>
                      <a:endParaRPr lang="fr-FR" dirty="0"/>
                    </a:p>
                  </a:txBody>
                  <a:tcPr anchor="ctr"/>
                </a:tc>
                <a:tc>
                  <a:txBody>
                    <a:bodyPr/>
                    <a:lstStyle/>
                    <a:p>
                      <a:pPr algn="ctr"/>
                      <a:r>
                        <a:rPr lang="fr-FR" dirty="0" smtClean="0"/>
                        <a:t>Autres charges </a:t>
                      </a:r>
                      <a:r>
                        <a:rPr lang="fr-FR" baseline="0" dirty="0" smtClean="0"/>
                        <a:t>(RH, EPI…)</a:t>
                      </a:r>
                      <a:endParaRPr lang="fr-FR" dirty="0"/>
                    </a:p>
                  </a:txBody>
                  <a:tcPr anchor="ctr"/>
                </a:tc>
                <a:extLst>
                  <a:ext uri="{0D108BD9-81ED-4DB2-BD59-A6C34878D82A}">
                    <a16:rowId xmlns:a16="http://schemas.microsoft.com/office/drawing/2014/main" xmlns="" val="882646403"/>
                  </a:ext>
                </a:extLst>
              </a:tr>
              <a:tr h="1069975">
                <a:tc>
                  <a:txBody>
                    <a:bodyPr/>
                    <a:lstStyle/>
                    <a:p>
                      <a:r>
                        <a:rPr lang="fr-FR" dirty="0" smtClean="0"/>
                        <a:t>Pharmacie d’officine</a:t>
                      </a:r>
                      <a:endParaRPr lang="fr-FR" dirty="0"/>
                    </a:p>
                  </a:txBody>
                  <a:tcPr anchor="ctr"/>
                </a:tc>
                <a:tc gridSpan="2">
                  <a:txBody>
                    <a:bodyPr/>
                    <a:lstStyle/>
                    <a:p>
                      <a:pPr algn="ctr"/>
                      <a:r>
                        <a:rPr lang="fr-FR" dirty="0" smtClean="0"/>
                        <a:t>Assurance Maladie</a:t>
                      </a:r>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(facturation</a:t>
                      </a:r>
                      <a:r>
                        <a:rPr lang="fr-FR" baseline="0" dirty="0" smtClean="0"/>
                        <a:t> à l’acte comprenant le test, supervision et le remplissage SI-DEP)</a:t>
                      </a:r>
                      <a:endParaRPr lang="fr-FR" dirty="0" smtClean="0"/>
                    </a:p>
                  </a:txBody>
                  <a:tcPr anchor="ctr"/>
                </a:tc>
                <a:tc h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Sans objet</a:t>
                      </a:r>
                    </a:p>
                  </a:txBody>
                  <a:tcPr anchor="ctr"/>
                </a:tc>
                <a:extLst>
                  <a:ext uri="{0D108BD9-81ED-4DB2-BD59-A6C34878D82A}">
                    <a16:rowId xmlns:a16="http://schemas.microsoft.com/office/drawing/2014/main" xmlns="" val="2436538695"/>
                  </a:ext>
                </a:extLst>
              </a:tr>
              <a:tr h="1069975">
                <a:tc>
                  <a:txBody>
                    <a:bodyPr/>
                    <a:lstStyle/>
                    <a:p>
                      <a:r>
                        <a:rPr lang="fr-FR" dirty="0" smtClean="0"/>
                        <a:t>Collectivité territoriale</a:t>
                      </a:r>
                      <a:endParaRPr lang="fr-FR" dirty="0"/>
                    </a:p>
                  </a:txBody>
                  <a:tcPr anchor="ctr"/>
                </a:tc>
                <a:tc>
                  <a:txBody>
                    <a:bodyPr/>
                    <a:lstStyle/>
                    <a:p>
                      <a:pPr algn="ctr"/>
                      <a:r>
                        <a:rPr lang="fr-FR" dirty="0" smtClean="0"/>
                        <a:t>Assurance Maladie</a:t>
                      </a:r>
                      <a:endParaRPr lang="fr-FR" dirty="0"/>
                    </a:p>
                  </a:txBody>
                  <a:tcPr anchor="ctr"/>
                </a:tc>
                <a:tc>
                  <a:txBody>
                    <a:bodyPr/>
                    <a:lstStyle/>
                    <a:p>
                      <a:pPr algn="ctr"/>
                      <a:r>
                        <a:rPr lang="fr-FR" dirty="0" smtClean="0"/>
                        <a:t>Assurance Maladie</a:t>
                      </a:r>
                      <a:endParaRPr lang="fr-FR" baseline="0" dirty="0" smtClean="0"/>
                    </a:p>
                    <a:p>
                      <a:pPr algn="ctr"/>
                      <a:r>
                        <a:rPr lang="fr-FR" baseline="0" dirty="0" smtClean="0"/>
                        <a:t>(forfait)</a:t>
                      </a:r>
                      <a:endParaRPr lang="fr-FR" dirty="0"/>
                    </a:p>
                  </a:txBody>
                  <a:tcPr anchor="ctr"/>
                </a:tc>
                <a:tc>
                  <a:txBody>
                    <a:bodyPr/>
                    <a:lstStyle/>
                    <a:p>
                      <a:pPr algn="ctr"/>
                      <a:r>
                        <a:rPr lang="fr-FR" dirty="0" smtClean="0"/>
                        <a:t>ARS</a:t>
                      </a:r>
                    </a:p>
                    <a:p>
                      <a:pPr algn="ctr"/>
                      <a:r>
                        <a:rPr lang="fr-FR" dirty="0" smtClean="0"/>
                        <a:t>(forfait</a:t>
                      </a:r>
                      <a:r>
                        <a:rPr lang="fr-FR" baseline="0" dirty="0" smtClean="0"/>
                        <a:t> </a:t>
                      </a:r>
                      <a:r>
                        <a:rPr lang="fr-FR" dirty="0" smtClean="0"/>
                        <a:t>en</a:t>
                      </a:r>
                      <a:r>
                        <a:rPr lang="fr-FR" baseline="0" dirty="0" smtClean="0"/>
                        <a:t> fonction du volume d’autotests par jour)</a:t>
                      </a:r>
                      <a:endParaRPr lang="fr-FR" dirty="0"/>
                    </a:p>
                  </a:txBody>
                  <a:tcPr anchor="ctr"/>
                </a:tc>
                <a:extLst>
                  <a:ext uri="{0D108BD9-81ED-4DB2-BD59-A6C34878D82A}">
                    <a16:rowId xmlns:a16="http://schemas.microsoft.com/office/drawing/2014/main" xmlns="" val="3521784063"/>
                  </a:ext>
                </a:extLst>
              </a:tr>
              <a:tr h="1324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Autres opérateurs publics ou privés</a:t>
                      </a: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Assurance Maladie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t>Assurance Maladie</a:t>
                      </a:r>
                      <a:endParaRPr lang="fr-FR"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baseline="0" dirty="0" smtClean="0"/>
                        <a:t>(forfait)</a:t>
                      </a:r>
                      <a:endParaRPr lang="fr-FR" dirty="0" smtClean="0"/>
                    </a:p>
                  </a:txBody>
                  <a:tcPr anchor="ctr"/>
                </a:tc>
                <a:tc>
                  <a:txBody>
                    <a:bodyPr/>
                    <a:lstStyle/>
                    <a:p>
                      <a:pPr algn="ctr"/>
                      <a:r>
                        <a:rPr lang="fr-FR" dirty="0" smtClean="0"/>
                        <a:t>À la charge</a:t>
                      </a:r>
                      <a:r>
                        <a:rPr lang="fr-FR" baseline="0" dirty="0" smtClean="0"/>
                        <a:t> de l’opérateur</a:t>
                      </a:r>
                      <a:endParaRPr lang="fr-FR" dirty="0"/>
                    </a:p>
                  </a:txBody>
                  <a:tcPr anchor="ctr"/>
                </a:tc>
                <a:extLst>
                  <a:ext uri="{0D108BD9-81ED-4DB2-BD59-A6C34878D82A}">
                    <a16:rowId xmlns:a16="http://schemas.microsoft.com/office/drawing/2014/main" xmlns="" val="2746741489"/>
                  </a:ext>
                </a:extLst>
              </a:tr>
            </a:tbl>
          </a:graphicData>
        </a:graphic>
      </p:graphicFrame>
    </p:spTree>
    <p:extLst>
      <p:ext uri="{BB962C8B-B14F-4D97-AF65-F5344CB8AC3E}">
        <p14:creationId xmlns:p14="http://schemas.microsoft.com/office/powerpoint/2010/main" val="379105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7"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384674" y="-8113"/>
            <a:ext cx="9862005" cy="329196"/>
          </a:xfrm>
        </p:spPr>
        <p:txBody>
          <a:bodyPr vert="horz"/>
          <a:lstStyle/>
          <a:p>
            <a:pPr algn="ctr"/>
            <a:r>
              <a:rPr lang="fr-FR" sz="2400" dirty="0" smtClean="0"/>
              <a:t>Exemple 1 - </a:t>
            </a:r>
            <a:r>
              <a:rPr lang="fr-FR" sz="2400" dirty="0"/>
              <a:t>d’organisation d’un </a:t>
            </a:r>
            <a:r>
              <a:rPr lang="fr-FR" sz="2400" dirty="0" smtClean="0"/>
              <a:t>barnum </a:t>
            </a:r>
            <a:r>
              <a:rPr lang="fr-FR" sz="2400" dirty="0"/>
              <a:t>d’autotests sous la supervision de professionnels</a:t>
            </a:r>
            <a:r>
              <a:rPr lang="fr-FR" sz="2400" dirty="0" smtClean="0"/>
              <a:t> </a:t>
            </a:r>
            <a:r>
              <a:rPr lang="fr-FR" sz="2400" dirty="0"/>
              <a:t>pour une capacité approximative de 450 </a:t>
            </a:r>
            <a:r>
              <a:rPr lang="fr-FR" sz="2400" dirty="0" smtClean="0"/>
              <a:t>tests/jour</a:t>
            </a:r>
            <a:endParaRPr lang="fr-FR" sz="2400"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xmlns="" id="{CCD7EB29-EA9D-4889-B4F3-F1CB61C83787}"/>
              </a:ext>
            </a:extLst>
          </p:cNvPr>
          <p:cNvSpPr txBox="1"/>
          <p:nvPr/>
        </p:nvSpPr>
        <p:spPr>
          <a:xfrm>
            <a:off x="353124" y="1904542"/>
            <a:ext cx="2326512" cy="62503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600" b="1" dirty="0"/>
              <a:t>Entrée</a:t>
            </a:r>
          </a:p>
        </p:txBody>
      </p:sp>
      <p:sp>
        <p:nvSpPr>
          <p:cNvPr id="10" name="TextBox 9">
            <a:extLst>
              <a:ext uri="{FF2B5EF4-FFF2-40B4-BE49-F238E27FC236}">
                <a16:creationId xmlns:a16="http://schemas.microsoft.com/office/drawing/2014/main" xmlns="" id="{7598BF0E-9963-46DC-8D82-DA3908D449AD}"/>
              </a:ext>
            </a:extLst>
          </p:cNvPr>
          <p:cNvSpPr txBox="1"/>
          <p:nvPr/>
        </p:nvSpPr>
        <p:spPr>
          <a:xfrm>
            <a:off x="1716725" y="1154052"/>
            <a:ext cx="2869130" cy="181774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1</a:t>
            </a:r>
          </a:p>
          <a:p>
            <a:pPr marL="285750" indent="-285750" algn="l">
              <a:spcBef>
                <a:spcPts val="300"/>
              </a:spcBef>
              <a:spcAft>
                <a:spcPts val="300"/>
              </a:spcAft>
              <a:buFontTx/>
              <a:buChar char="-"/>
            </a:pPr>
            <a:r>
              <a:rPr lang="fr-FR" sz="1600" b="1" dirty="0">
                <a:solidFill>
                  <a:srgbClr val="000091"/>
                </a:solidFill>
              </a:rPr>
              <a:t>Accueil/explication du </a:t>
            </a:r>
            <a:r>
              <a:rPr lang="fr-FR" sz="1600" b="1" dirty="0" smtClean="0">
                <a:solidFill>
                  <a:srgbClr val="000091"/>
                </a:solidFill>
              </a:rPr>
              <a:t>processus ;</a:t>
            </a:r>
            <a:endParaRPr lang="fr-FR" sz="1600" b="1" dirty="0">
              <a:solidFill>
                <a:srgbClr val="000091"/>
              </a:solidFill>
            </a:endParaRPr>
          </a:p>
          <a:p>
            <a:pPr marL="285750" indent="-285750" algn="l">
              <a:spcBef>
                <a:spcPts val="300"/>
              </a:spcBef>
              <a:spcAft>
                <a:spcPts val="300"/>
              </a:spcAft>
              <a:buFontTx/>
              <a:buChar char="-"/>
            </a:pPr>
            <a:r>
              <a:rPr lang="fr-FR" sz="1600" b="1" dirty="0">
                <a:solidFill>
                  <a:srgbClr val="000091"/>
                </a:solidFill>
              </a:rPr>
              <a:t>Remise du questionnaire, </a:t>
            </a:r>
            <a:r>
              <a:rPr lang="fr-FR" sz="1600" b="1" dirty="0" smtClean="0">
                <a:solidFill>
                  <a:srgbClr val="000091"/>
                </a:solidFill>
              </a:rPr>
              <a:t>vérification.</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cxnSp>
        <p:nvCxnSpPr>
          <p:cNvPr id="9" name="Straight Arrow Connector 8">
            <a:extLst>
              <a:ext uri="{FF2B5EF4-FFF2-40B4-BE49-F238E27FC236}">
                <a16:creationId xmlns:a16="http://schemas.microsoft.com/office/drawing/2014/main" xmlns="" id="{9E3352E6-845A-419D-A7A0-AFDCA9106624}"/>
              </a:ext>
            </a:extLst>
          </p:cNvPr>
          <p:cNvCxnSpPr>
            <a:endCxn id="10" idx="1"/>
          </p:cNvCxnSpPr>
          <p:nvPr/>
        </p:nvCxnSpPr>
        <p:spPr>
          <a:xfrm>
            <a:off x="1052623" y="2062926"/>
            <a:ext cx="664102" cy="0"/>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137A4CD9-9110-497E-841B-4340E053093C}"/>
              </a:ext>
            </a:extLst>
          </p:cNvPr>
          <p:cNvCxnSpPr>
            <a:cxnSpLocks/>
            <a:stCxn id="10" idx="3"/>
            <a:endCxn id="33" idx="1"/>
          </p:cNvCxnSpPr>
          <p:nvPr/>
        </p:nvCxnSpPr>
        <p:spPr>
          <a:xfrm>
            <a:off x="4585855" y="2062926"/>
            <a:ext cx="622580" cy="35353"/>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3" name="TextBox 9">
            <a:extLst>
              <a:ext uri="{FF2B5EF4-FFF2-40B4-BE49-F238E27FC236}">
                <a16:creationId xmlns:a16="http://schemas.microsoft.com/office/drawing/2014/main" xmlns="" id="{7598BF0E-9963-46DC-8D82-DA3908D449AD}"/>
              </a:ext>
            </a:extLst>
          </p:cNvPr>
          <p:cNvSpPr txBox="1"/>
          <p:nvPr/>
        </p:nvSpPr>
        <p:spPr>
          <a:xfrm>
            <a:off x="5208435" y="1174603"/>
            <a:ext cx="4318317" cy="1847351"/>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2</a:t>
            </a:r>
          </a:p>
          <a:p>
            <a:pPr marL="285750" indent="-285750" algn="l">
              <a:spcBef>
                <a:spcPts val="300"/>
              </a:spcBef>
              <a:spcAft>
                <a:spcPts val="300"/>
              </a:spcAft>
              <a:buFontTx/>
              <a:buChar char="-"/>
            </a:pPr>
            <a:r>
              <a:rPr lang="fr-FR" sz="1600" b="1" dirty="0">
                <a:solidFill>
                  <a:srgbClr val="000091"/>
                </a:solidFill>
              </a:rPr>
              <a:t>Explication du maniement de </a:t>
            </a:r>
            <a:r>
              <a:rPr lang="fr-FR" sz="1600" b="1" dirty="0" smtClean="0">
                <a:solidFill>
                  <a:srgbClr val="000091"/>
                </a:solidFill>
              </a:rPr>
              <a:t>l’autotest ; </a:t>
            </a:r>
            <a:endParaRPr lang="fr-FR" sz="1600" b="1" dirty="0">
              <a:solidFill>
                <a:srgbClr val="000091"/>
              </a:solidFill>
            </a:endParaRPr>
          </a:p>
          <a:p>
            <a:pPr marL="285750" indent="-285750" algn="l">
              <a:spcBef>
                <a:spcPts val="300"/>
              </a:spcBef>
              <a:spcAft>
                <a:spcPts val="300"/>
              </a:spcAft>
              <a:buFontTx/>
              <a:buChar char="-"/>
            </a:pPr>
            <a:r>
              <a:rPr lang="fr-FR" sz="1600" b="1" dirty="0">
                <a:solidFill>
                  <a:srgbClr val="000091"/>
                </a:solidFill>
              </a:rPr>
              <a:t>Remise de </a:t>
            </a:r>
            <a:r>
              <a:rPr lang="fr-FR" sz="1600" b="1" dirty="0" smtClean="0">
                <a:solidFill>
                  <a:srgbClr val="000091"/>
                </a:solidFill>
              </a:rPr>
              <a:t>l’autotest ;</a:t>
            </a:r>
            <a:endParaRPr lang="fr-FR" sz="1600" b="1" dirty="0">
              <a:solidFill>
                <a:srgbClr val="000091"/>
              </a:solidFill>
            </a:endParaRPr>
          </a:p>
          <a:p>
            <a:pPr marL="285750" indent="-285750" algn="l">
              <a:spcBef>
                <a:spcPts val="300"/>
              </a:spcBef>
              <a:spcAft>
                <a:spcPts val="300"/>
              </a:spcAft>
              <a:buFontTx/>
              <a:buChar char="-"/>
            </a:pPr>
            <a:r>
              <a:rPr lang="fr-FR" sz="1600" b="1" dirty="0">
                <a:solidFill>
                  <a:srgbClr val="000091"/>
                </a:solidFill>
              </a:rPr>
              <a:t>Supervision des </a:t>
            </a:r>
            <a:r>
              <a:rPr lang="fr-FR" sz="1600" b="1" dirty="0" smtClean="0">
                <a:solidFill>
                  <a:srgbClr val="000091"/>
                </a:solidFill>
              </a:rPr>
              <a:t>auto-prélèvements ;</a:t>
            </a:r>
            <a:endParaRPr lang="fr-FR" sz="1600" b="1" dirty="0">
              <a:solidFill>
                <a:srgbClr val="000091"/>
              </a:solidFill>
            </a:endParaRPr>
          </a:p>
          <a:p>
            <a:pPr marL="285750" indent="-285750" algn="l">
              <a:spcBef>
                <a:spcPts val="300"/>
              </a:spcBef>
              <a:spcAft>
                <a:spcPts val="300"/>
              </a:spcAft>
              <a:buFontTx/>
              <a:buChar char="-"/>
            </a:pPr>
            <a:r>
              <a:rPr lang="fr-FR" sz="1600" b="1" dirty="0">
                <a:solidFill>
                  <a:srgbClr val="000091"/>
                </a:solidFill>
              </a:rPr>
              <a:t>Dépôt des prélèvements en zone de </a:t>
            </a:r>
            <a:r>
              <a:rPr lang="fr-FR" sz="1600" b="1" dirty="0" smtClean="0">
                <a:solidFill>
                  <a:srgbClr val="000091"/>
                </a:solidFill>
              </a:rPr>
              <a:t>lecture.</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sp>
        <p:nvSpPr>
          <p:cNvPr id="36" name="TextBox 9">
            <a:extLst>
              <a:ext uri="{FF2B5EF4-FFF2-40B4-BE49-F238E27FC236}">
                <a16:creationId xmlns:a16="http://schemas.microsoft.com/office/drawing/2014/main" xmlns="" id="{7598BF0E-9963-46DC-8D82-DA3908D449AD}"/>
              </a:ext>
            </a:extLst>
          </p:cNvPr>
          <p:cNvSpPr txBox="1"/>
          <p:nvPr/>
        </p:nvSpPr>
        <p:spPr>
          <a:xfrm>
            <a:off x="9765663" y="2400406"/>
            <a:ext cx="1848403" cy="1445883"/>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3</a:t>
            </a:r>
          </a:p>
          <a:p>
            <a:pPr marL="285750" indent="-285750" algn="l">
              <a:spcBef>
                <a:spcPts val="300"/>
              </a:spcBef>
              <a:spcAft>
                <a:spcPts val="300"/>
              </a:spcAft>
              <a:buFontTx/>
              <a:buChar char="-"/>
            </a:pPr>
            <a:r>
              <a:rPr lang="fr-FR" sz="1600" b="1" dirty="0">
                <a:solidFill>
                  <a:srgbClr val="000091"/>
                </a:solidFill>
              </a:rPr>
              <a:t>Délai de lecture des tests (15 à 20 min)</a:t>
            </a:r>
          </a:p>
          <a:p>
            <a:pPr algn="l">
              <a:spcBef>
                <a:spcPts val="300"/>
              </a:spcBef>
              <a:spcAft>
                <a:spcPts val="300"/>
              </a:spcAft>
              <a:buNone/>
            </a:pPr>
            <a:endParaRPr lang="fr-FR" sz="1600" b="1" dirty="0">
              <a:solidFill>
                <a:srgbClr val="00B050"/>
              </a:solidFill>
            </a:endParaRPr>
          </a:p>
        </p:txBody>
      </p:sp>
      <p:cxnSp>
        <p:nvCxnSpPr>
          <p:cNvPr id="40" name="Straight Arrow Connector 37">
            <a:extLst>
              <a:ext uri="{FF2B5EF4-FFF2-40B4-BE49-F238E27FC236}">
                <a16:creationId xmlns:a16="http://schemas.microsoft.com/office/drawing/2014/main" xmlns="" id="{137A4CD9-9110-497E-841B-4340E053093C}"/>
              </a:ext>
            </a:extLst>
          </p:cNvPr>
          <p:cNvCxnSpPr>
            <a:cxnSpLocks/>
            <a:endCxn id="45" idx="3"/>
          </p:cNvCxnSpPr>
          <p:nvPr/>
        </p:nvCxnSpPr>
        <p:spPr>
          <a:xfrm flipH="1" flipV="1">
            <a:off x="6847907" y="5747939"/>
            <a:ext cx="1088989" cy="32398"/>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xmlns="" id="{7598BF0E-9963-46DC-8D82-DA3908D449AD}"/>
              </a:ext>
            </a:extLst>
          </p:cNvPr>
          <p:cNvSpPr txBox="1"/>
          <p:nvPr/>
        </p:nvSpPr>
        <p:spPr>
          <a:xfrm>
            <a:off x="7936896" y="4559675"/>
            <a:ext cx="3034453" cy="210639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4</a:t>
            </a:r>
          </a:p>
          <a:p>
            <a:pPr marL="285750" indent="-285750">
              <a:spcBef>
                <a:spcPts val="300"/>
              </a:spcBef>
              <a:spcAft>
                <a:spcPts val="300"/>
              </a:spcAft>
              <a:buFontTx/>
              <a:buChar char="-"/>
            </a:pPr>
            <a:r>
              <a:rPr lang="fr-FR" sz="1600" b="1" dirty="0">
                <a:solidFill>
                  <a:srgbClr val="000091"/>
                </a:solidFill>
              </a:rPr>
              <a:t>Remise des tests et lecture du </a:t>
            </a:r>
            <a:r>
              <a:rPr lang="fr-FR" sz="1600" b="1" dirty="0" smtClean="0">
                <a:solidFill>
                  <a:srgbClr val="000091"/>
                </a:solidFill>
              </a:rPr>
              <a:t>résultat ;</a:t>
            </a:r>
            <a:endParaRPr lang="fr-FR" sz="1600" b="1" dirty="0">
              <a:solidFill>
                <a:srgbClr val="000091"/>
              </a:solidFill>
            </a:endParaRPr>
          </a:p>
          <a:p>
            <a:pPr marL="285750" indent="-285750">
              <a:spcBef>
                <a:spcPts val="300"/>
              </a:spcBef>
              <a:spcAft>
                <a:spcPts val="300"/>
              </a:spcAft>
              <a:buFontTx/>
              <a:buChar char="-"/>
            </a:pPr>
            <a:r>
              <a:rPr lang="fr-FR" sz="1600" b="1" dirty="0">
                <a:solidFill>
                  <a:srgbClr val="000091"/>
                </a:solidFill>
              </a:rPr>
              <a:t>Saisie des données administratives du résultat du test dans </a:t>
            </a:r>
            <a:r>
              <a:rPr lang="fr-FR" sz="1600" b="1" dirty="0" smtClean="0">
                <a:solidFill>
                  <a:srgbClr val="000091"/>
                </a:solidFill>
              </a:rPr>
              <a:t>SI-DEP.</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cxnSp>
        <p:nvCxnSpPr>
          <p:cNvPr id="44" name="Straight Arrow Connector 37">
            <a:extLst>
              <a:ext uri="{FF2B5EF4-FFF2-40B4-BE49-F238E27FC236}">
                <a16:creationId xmlns:a16="http://schemas.microsoft.com/office/drawing/2014/main" xmlns="" id="{137A4CD9-9110-497E-841B-4340E053093C}"/>
              </a:ext>
            </a:extLst>
          </p:cNvPr>
          <p:cNvCxnSpPr>
            <a:cxnSpLocks/>
            <a:stCxn id="33" idx="3"/>
            <a:endCxn id="36" idx="0"/>
          </p:cNvCxnSpPr>
          <p:nvPr/>
        </p:nvCxnSpPr>
        <p:spPr>
          <a:xfrm>
            <a:off x="9526752" y="2098279"/>
            <a:ext cx="1163113" cy="302127"/>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5" name="TextBox 9">
            <a:extLst>
              <a:ext uri="{FF2B5EF4-FFF2-40B4-BE49-F238E27FC236}">
                <a16:creationId xmlns:a16="http://schemas.microsoft.com/office/drawing/2014/main" xmlns="" id="{7598BF0E-9963-46DC-8D82-DA3908D449AD}"/>
              </a:ext>
            </a:extLst>
          </p:cNvPr>
          <p:cNvSpPr txBox="1"/>
          <p:nvPr/>
        </p:nvSpPr>
        <p:spPr>
          <a:xfrm>
            <a:off x="3315725" y="4755130"/>
            <a:ext cx="3532182" cy="1985617"/>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5 </a:t>
            </a:r>
            <a:endParaRPr lang="fr-FR" sz="1600" b="1" u="sng" dirty="0" smtClean="0">
              <a:solidFill>
                <a:srgbClr val="000091"/>
              </a:solidFill>
            </a:endParaRPr>
          </a:p>
          <a:p>
            <a:pPr algn="ctr">
              <a:spcBef>
                <a:spcPts val="300"/>
              </a:spcBef>
              <a:spcAft>
                <a:spcPts val="300"/>
              </a:spcAft>
              <a:buNone/>
            </a:pPr>
            <a:r>
              <a:rPr lang="fr-FR" sz="1600" b="1" u="sng" dirty="0" smtClean="0">
                <a:solidFill>
                  <a:srgbClr val="000091"/>
                </a:solidFill>
              </a:rPr>
              <a:t>réservée aux cas positifs</a:t>
            </a:r>
            <a:endParaRPr lang="fr-FR" sz="1600" b="1" u="sng" dirty="0">
              <a:solidFill>
                <a:srgbClr val="000091"/>
              </a:solidFill>
            </a:endParaRPr>
          </a:p>
          <a:p>
            <a:pPr marL="285750" indent="-285750">
              <a:spcBef>
                <a:spcPts val="300"/>
              </a:spcBef>
              <a:spcAft>
                <a:spcPts val="300"/>
              </a:spcAft>
              <a:buFontTx/>
              <a:buChar char="-"/>
            </a:pPr>
            <a:r>
              <a:rPr lang="fr-FR" sz="1600" b="1" dirty="0">
                <a:solidFill>
                  <a:srgbClr val="000091"/>
                </a:solidFill>
              </a:rPr>
              <a:t>Communication des consignes sur la conduite à </a:t>
            </a:r>
            <a:r>
              <a:rPr lang="fr-FR" sz="1600" b="1" dirty="0" smtClean="0">
                <a:solidFill>
                  <a:srgbClr val="000091"/>
                </a:solidFill>
              </a:rPr>
              <a:t>tenir ;</a:t>
            </a:r>
          </a:p>
          <a:p>
            <a:pPr marL="285750" indent="-285750">
              <a:spcBef>
                <a:spcPts val="300"/>
              </a:spcBef>
              <a:spcAft>
                <a:spcPts val="300"/>
              </a:spcAft>
              <a:buFontTx/>
              <a:buChar char="-"/>
            </a:pPr>
            <a:r>
              <a:rPr lang="fr-FR" sz="1600" b="1" dirty="0" smtClean="0">
                <a:solidFill>
                  <a:srgbClr val="000091"/>
                </a:solidFill>
              </a:rPr>
              <a:t>Orientation </a:t>
            </a:r>
            <a:r>
              <a:rPr lang="fr-FR" sz="1600" b="1" dirty="0">
                <a:solidFill>
                  <a:srgbClr val="000091"/>
                </a:solidFill>
              </a:rPr>
              <a:t>vers un </a:t>
            </a:r>
            <a:r>
              <a:rPr lang="fr-FR" sz="1600" b="1" dirty="0" smtClean="0">
                <a:solidFill>
                  <a:srgbClr val="000091"/>
                </a:solidFill>
              </a:rPr>
              <a:t>laboratoire de biologie médicale </a:t>
            </a:r>
            <a:r>
              <a:rPr lang="fr-FR" sz="1600" b="1" dirty="0">
                <a:solidFill>
                  <a:srgbClr val="000091"/>
                </a:solidFill>
              </a:rPr>
              <a:t>pour réalisation d’un RT-PCR</a:t>
            </a:r>
          </a:p>
          <a:p>
            <a:pPr algn="l">
              <a:spcBef>
                <a:spcPts val="300"/>
              </a:spcBef>
              <a:spcAft>
                <a:spcPts val="300"/>
              </a:spcAft>
              <a:buNone/>
            </a:pPr>
            <a:endParaRPr lang="fr-FR" sz="1600" b="1" dirty="0">
              <a:solidFill>
                <a:srgbClr val="00B050"/>
              </a:solidFill>
            </a:endParaRPr>
          </a:p>
        </p:txBody>
      </p:sp>
      <p:cxnSp>
        <p:nvCxnSpPr>
          <p:cNvPr id="47" name="Straight Arrow Connector 37">
            <a:extLst>
              <a:ext uri="{FF2B5EF4-FFF2-40B4-BE49-F238E27FC236}">
                <a16:creationId xmlns:a16="http://schemas.microsoft.com/office/drawing/2014/main" xmlns="" id="{137A4CD9-9110-497E-841B-4340E053093C}"/>
              </a:ext>
            </a:extLst>
          </p:cNvPr>
          <p:cNvCxnSpPr>
            <a:cxnSpLocks/>
            <a:stCxn id="36" idx="2"/>
            <a:endCxn id="41" idx="0"/>
          </p:cNvCxnSpPr>
          <p:nvPr/>
        </p:nvCxnSpPr>
        <p:spPr>
          <a:xfrm flipH="1">
            <a:off x="9454123" y="3846289"/>
            <a:ext cx="1235742" cy="713386"/>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37">
            <a:extLst>
              <a:ext uri="{FF2B5EF4-FFF2-40B4-BE49-F238E27FC236}">
                <a16:creationId xmlns:a16="http://schemas.microsoft.com/office/drawing/2014/main" xmlns="" id="{137A4CD9-9110-497E-841B-4340E053093C}"/>
              </a:ext>
            </a:extLst>
          </p:cNvPr>
          <p:cNvCxnSpPr>
            <a:cxnSpLocks/>
          </p:cNvCxnSpPr>
          <p:nvPr/>
        </p:nvCxnSpPr>
        <p:spPr>
          <a:xfrm flipH="1" flipV="1">
            <a:off x="4176510" y="3677723"/>
            <a:ext cx="3760386" cy="911462"/>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2" name="TextBox 2">
            <a:extLst>
              <a:ext uri="{FF2B5EF4-FFF2-40B4-BE49-F238E27FC236}">
                <a16:creationId xmlns:a16="http://schemas.microsoft.com/office/drawing/2014/main" xmlns="" id="{CCD7EB29-EA9D-4889-B4F3-F1CB61C83787}"/>
              </a:ext>
            </a:extLst>
          </p:cNvPr>
          <p:cNvSpPr txBox="1"/>
          <p:nvPr/>
        </p:nvSpPr>
        <p:spPr>
          <a:xfrm>
            <a:off x="2482828" y="3376042"/>
            <a:ext cx="1665794" cy="62503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600" b="1" dirty="0"/>
              <a:t>Sortie avec QR Code si résultat négatif</a:t>
            </a:r>
          </a:p>
        </p:txBody>
      </p:sp>
      <p:pic>
        <p:nvPicPr>
          <p:cNvPr id="36918" name="Picture 54" descr="Businessm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6026" y="3143527"/>
            <a:ext cx="1099325" cy="1099325"/>
          </a:xfrm>
          <a:prstGeom prst="rect">
            <a:avLst/>
          </a:prstGeom>
          <a:noFill/>
          <a:extLst>
            <a:ext uri="{909E8E84-426E-40DD-AFC4-6F175D3DCCD1}">
              <a14:hiddenFill xmlns:a14="http://schemas.microsoft.com/office/drawing/2010/main">
                <a:solidFill>
                  <a:srgbClr val="FFFFFF"/>
                </a:solidFill>
              </a14:hiddenFill>
            </a:ext>
          </a:extLst>
        </p:spPr>
      </p:pic>
      <p:pic>
        <p:nvPicPr>
          <p:cNvPr id="36920"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6534" y="2408503"/>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3563" y="2407692"/>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88952" y="6204563"/>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9604" y="2457461"/>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36560" y="6204565"/>
            <a:ext cx="484509" cy="44831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05144" y="6204564"/>
            <a:ext cx="484509" cy="4483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2472" y="6204564"/>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072" y="5541746"/>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4" descr="Businessm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072" y="4912241"/>
            <a:ext cx="430621" cy="43062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9">
            <a:extLst>
              <a:ext uri="{FF2B5EF4-FFF2-40B4-BE49-F238E27FC236}">
                <a16:creationId xmlns:a16="http://schemas.microsoft.com/office/drawing/2014/main" xmlns="" id="{7598BF0E-9963-46DC-8D82-DA3908D449AD}"/>
              </a:ext>
            </a:extLst>
          </p:cNvPr>
          <p:cNvSpPr txBox="1"/>
          <p:nvPr/>
        </p:nvSpPr>
        <p:spPr>
          <a:xfrm>
            <a:off x="753109" y="4959927"/>
            <a:ext cx="2182115" cy="115006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l">
              <a:spcBef>
                <a:spcPts val="300"/>
              </a:spcBef>
              <a:spcAft>
                <a:spcPts val="300"/>
              </a:spcAft>
              <a:buNone/>
            </a:pPr>
            <a:r>
              <a:rPr lang="fr-FR" sz="1200" dirty="0">
                <a:solidFill>
                  <a:schemeClr val="tx1"/>
                </a:solidFill>
              </a:rPr>
              <a:t>Professionnel de santé </a:t>
            </a:r>
            <a:r>
              <a:rPr lang="fr-FR" sz="1200" dirty="0" smtClean="0">
                <a:solidFill>
                  <a:schemeClr val="tx1"/>
                </a:solidFill>
              </a:rPr>
              <a:t>responsable &amp; pilote</a:t>
            </a:r>
            <a:endParaRPr lang="fr-FR" sz="1200" dirty="0">
              <a:solidFill>
                <a:schemeClr val="tx1"/>
              </a:solidFill>
            </a:endParaRPr>
          </a:p>
        </p:txBody>
      </p:sp>
      <p:sp>
        <p:nvSpPr>
          <p:cNvPr id="70" name="TextBox 9">
            <a:extLst>
              <a:ext uri="{FF2B5EF4-FFF2-40B4-BE49-F238E27FC236}">
                <a16:creationId xmlns:a16="http://schemas.microsoft.com/office/drawing/2014/main" xmlns="" id="{7598BF0E-9963-46DC-8D82-DA3908D449AD}"/>
              </a:ext>
            </a:extLst>
          </p:cNvPr>
          <p:cNvSpPr txBox="1"/>
          <p:nvPr/>
        </p:nvSpPr>
        <p:spPr>
          <a:xfrm>
            <a:off x="720477" y="5678726"/>
            <a:ext cx="2184055" cy="311337"/>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l">
              <a:spcBef>
                <a:spcPts val="300"/>
              </a:spcBef>
              <a:spcAft>
                <a:spcPts val="300"/>
              </a:spcAft>
              <a:buNone/>
            </a:pPr>
            <a:r>
              <a:rPr lang="fr-FR" sz="1200" dirty="0" smtClean="0">
                <a:solidFill>
                  <a:schemeClr val="tx1"/>
                </a:solidFill>
              </a:rPr>
              <a:t>Superviseurs des autotests</a:t>
            </a:r>
            <a:endParaRPr lang="fr-FR" sz="1200" dirty="0">
              <a:solidFill>
                <a:schemeClr val="tx1"/>
              </a:solidFill>
            </a:endParaRPr>
          </a:p>
        </p:txBody>
      </p:sp>
    </p:spTree>
    <p:extLst>
      <p:ext uri="{BB962C8B-B14F-4D97-AF65-F5344CB8AC3E}">
        <p14:creationId xmlns:p14="http://schemas.microsoft.com/office/powerpoint/2010/main" val="114229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1"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436816" y="30025"/>
            <a:ext cx="9862005" cy="329196"/>
          </a:xfrm>
        </p:spPr>
        <p:txBody>
          <a:bodyPr vert="horz"/>
          <a:lstStyle/>
          <a:p>
            <a:pPr algn="ctr"/>
            <a:r>
              <a:rPr lang="fr-FR" sz="2400" dirty="0" smtClean="0"/>
              <a:t>Exemple 2 - </a:t>
            </a:r>
            <a:r>
              <a:rPr lang="fr-FR" sz="2400" dirty="0"/>
              <a:t>d’organisation d’un </a:t>
            </a:r>
            <a:r>
              <a:rPr lang="fr-FR" sz="2400" dirty="0" smtClean="0"/>
              <a:t>barnum </a:t>
            </a:r>
            <a:r>
              <a:rPr lang="fr-FR" sz="2400" dirty="0"/>
              <a:t>d’autotests sous la supervision de professionnels</a:t>
            </a:r>
            <a:r>
              <a:rPr lang="fr-FR" sz="2400" dirty="0" smtClean="0"/>
              <a:t> </a:t>
            </a:r>
            <a:r>
              <a:rPr lang="fr-FR" sz="2400" dirty="0"/>
              <a:t>pour une capacité approximative de 450 </a:t>
            </a:r>
            <a:r>
              <a:rPr lang="fr-FR" sz="2400" dirty="0" smtClean="0"/>
              <a:t>tests/jour</a:t>
            </a:r>
            <a:endParaRPr lang="fr-FR" sz="2400"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xmlns="" id="{CCD7EB29-EA9D-4889-B4F3-F1CB61C83787}"/>
              </a:ext>
            </a:extLst>
          </p:cNvPr>
          <p:cNvSpPr txBox="1"/>
          <p:nvPr/>
        </p:nvSpPr>
        <p:spPr>
          <a:xfrm>
            <a:off x="311559" y="2001527"/>
            <a:ext cx="2326512" cy="62503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600" b="1" dirty="0"/>
              <a:t>Entrée</a:t>
            </a:r>
          </a:p>
        </p:txBody>
      </p:sp>
      <p:sp>
        <p:nvSpPr>
          <p:cNvPr id="10" name="TextBox 9">
            <a:extLst>
              <a:ext uri="{FF2B5EF4-FFF2-40B4-BE49-F238E27FC236}">
                <a16:creationId xmlns:a16="http://schemas.microsoft.com/office/drawing/2014/main" xmlns="" id="{7598BF0E-9963-46DC-8D82-DA3908D449AD}"/>
              </a:ext>
            </a:extLst>
          </p:cNvPr>
          <p:cNvSpPr txBox="1"/>
          <p:nvPr/>
        </p:nvSpPr>
        <p:spPr>
          <a:xfrm>
            <a:off x="1716724" y="1209472"/>
            <a:ext cx="2907667" cy="1817748"/>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1</a:t>
            </a:r>
          </a:p>
          <a:p>
            <a:pPr marL="285750" indent="-285750" algn="l">
              <a:spcBef>
                <a:spcPts val="300"/>
              </a:spcBef>
              <a:spcAft>
                <a:spcPts val="300"/>
              </a:spcAft>
              <a:buFont typeface="Arial" panose="020B0604020202020204" pitchFamily="34" charset="0"/>
              <a:buChar char="•"/>
            </a:pPr>
            <a:r>
              <a:rPr lang="fr-FR" sz="1600" b="1" dirty="0">
                <a:solidFill>
                  <a:srgbClr val="000091"/>
                </a:solidFill>
              </a:rPr>
              <a:t>Accueil/explication du </a:t>
            </a:r>
            <a:r>
              <a:rPr lang="fr-FR" sz="1600" b="1" dirty="0" smtClean="0">
                <a:solidFill>
                  <a:srgbClr val="000091"/>
                </a:solidFill>
              </a:rPr>
              <a:t>processus ;</a:t>
            </a:r>
            <a:endParaRPr lang="fr-FR" sz="1600" b="1" dirty="0">
              <a:solidFill>
                <a:srgbClr val="000091"/>
              </a:solidFill>
            </a:endParaRPr>
          </a:p>
          <a:p>
            <a:pPr marL="285750" indent="-285750" algn="l">
              <a:spcBef>
                <a:spcPts val="300"/>
              </a:spcBef>
              <a:spcAft>
                <a:spcPts val="300"/>
              </a:spcAft>
              <a:buFont typeface="Arial" panose="020B0604020202020204" pitchFamily="34" charset="0"/>
              <a:buChar char="•"/>
            </a:pPr>
            <a:r>
              <a:rPr lang="fr-FR" sz="1600" b="1" dirty="0" smtClean="0">
                <a:solidFill>
                  <a:srgbClr val="000091"/>
                </a:solidFill>
              </a:rPr>
              <a:t>Vérification</a:t>
            </a:r>
            <a:r>
              <a:rPr lang="fr-FR" sz="1600" b="1" dirty="0">
                <a:solidFill>
                  <a:srgbClr val="000091"/>
                </a:solidFill>
              </a:rPr>
              <a:t> </a:t>
            </a:r>
            <a:r>
              <a:rPr lang="fr-FR" sz="1600" b="1" dirty="0" smtClean="0">
                <a:solidFill>
                  <a:srgbClr val="000091"/>
                </a:solidFill>
              </a:rPr>
              <a:t>de l’éligibilité des personnes au dispositif.</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cxnSp>
        <p:nvCxnSpPr>
          <p:cNvPr id="9" name="Straight Arrow Connector 8">
            <a:extLst>
              <a:ext uri="{FF2B5EF4-FFF2-40B4-BE49-F238E27FC236}">
                <a16:creationId xmlns:a16="http://schemas.microsoft.com/office/drawing/2014/main" xmlns="" id="{9E3352E6-845A-419D-A7A0-AFDCA9106624}"/>
              </a:ext>
            </a:extLst>
          </p:cNvPr>
          <p:cNvCxnSpPr>
            <a:endCxn id="10" idx="1"/>
          </p:cNvCxnSpPr>
          <p:nvPr/>
        </p:nvCxnSpPr>
        <p:spPr>
          <a:xfrm>
            <a:off x="1052623" y="2118346"/>
            <a:ext cx="664101" cy="0"/>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137A4CD9-9110-497E-841B-4340E053093C}"/>
              </a:ext>
            </a:extLst>
          </p:cNvPr>
          <p:cNvCxnSpPr>
            <a:cxnSpLocks/>
            <a:stCxn id="10" idx="3"/>
            <a:endCxn id="33" idx="1"/>
          </p:cNvCxnSpPr>
          <p:nvPr/>
        </p:nvCxnSpPr>
        <p:spPr>
          <a:xfrm>
            <a:off x="4624391" y="2118346"/>
            <a:ext cx="1743427" cy="48556"/>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3" name="TextBox 9">
            <a:extLst>
              <a:ext uri="{FF2B5EF4-FFF2-40B4-BE49-F238E27FC236}">
                <a16:creationId xmlns:a16="http://schemas.microsoft.com/office/drawing/2014/main" xmlns="" id="{7598BF0E-9963-46DC-8D82-DA3908D449AD}"/>
              </a:ext>
            </a:extLst>
          </p:cNvPr>
          <p:cNvSpPr txBox="1"/>
          <p:nvPr/>
        </p:nvSpPr>
        <p:spPr>
          <a:xfrm>
            <a:off x="6367818" y="1162226"/>
            <a:ext cx="4486110" cy="2009351"/>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2</a:t>
            </a:r>
          </a:p>
          <a:p>
            <a:pPr marL="285750" indent="-285750" algn="l">
              <a:spcBef>
                <a:spcPts val="300"/>
              </a:spcBef>
              <a:spcAft>
                <a:spcPts val="300"/>
              </a:spcAft>
              <a:buFont typeface="Arial" panose="020B0604020202020204" pitchFamily="34" charset="0"/>
              <a:buChar char="•"/>
            </a:pPr>
            <a:r>
              <a:rPr lang="fr-FR" sz="1600" b="1" dirty="0">
                <a:solidFill>
                  <a:srgbClr val="000091"/>
                </a:solidFill>
              </a:rPr>
              <a:t>Explication du maniement de </a:t>
            </a:r>
            <a:r>
              <a:rPr lang="fr-FR" sz="1600" b="1" dirty="0" smtClean="0">
                <a:solidFill>
                  <a:srgbClr val="000091"/>
                </a:solidFill>
              </a:rPr>
              <a:t>l’autotest ; </a:t>
            </a:r>
            <a:endParaRPr lang="fr-FR" sz="1600" b="1" dirty="0">
              <a:solidFill>
                <a:srgbClr val="000091"/>
              </a:solidFill>
            </a:endParaRPr>
          </a:p>
          <a:p>
            <a:pPr marL="285750" indent="-285750" algn="l">
              <a:spcBef>
                <a:spcPts val="300"/>
              </a:spcBef>
              <a:spcAft>
                <a:spcPts val="300"/>
              </a:spcAft>
              <a:buFont typeface="Arial" panose="020B0604020202020204" pitchFamily="34" charset="0"/>
              <a:buChar char="•"/>
            </a:pPr>
            <a:r>
              <a:rPr lang="fr-FR" sz="1600" b="1" dirty="0">
                <a:solidFill>
                  <a:srgbClr val="000091"/>
                </a:solidFill>
              </a:rPr>
              <a:t>Remise de </a:t>
            </a:r>
            <a:r>
              <a:rPr lang="fr-FR" sz="1600" b="1" dirty="0" smtClean="0">
                <a:solidFill>
                  <a:srgbClr val="000091"/>
                </a:solidFill>
              </a:rPr>
              <a:t>l’autotest et supervision des autoprélèvements;</a:t>
            </a:r>
            <a:endParaRPr lang="fr-FR" sz="1600" b="1" dirty="0">
              <a:solidFill>
                <a:srgbClr val="000091"/>
              </a:solidFill>
            </a:endParaRPr>
          </a:p>
          <a:p>
            <a:pPr marL="285750" indent="-285750" algn="l">
              <a:spcBef>
                <a:spcPts val="300"/>
              </a:spcBef>
              <a:spcAft>
                <a:spcPts val="300"/>
              </a:spcAft>
              <a:buFont typeface="Arial" panose="020B0604020202020204" pitchFamily="34" charset="0"/>
              <a:buChar char="•"/>
            </a:pPr>
            <a:r>
              <a:rPr lang="fr-FR" sz="1600" b="1" dirty="0" smtClean="0">
                <a:solidFill>
                  <a:srgbClr val="000091"/>
                </a:solidFill>
              </a:rPr>
              <a:t>Remise et remplissage du questionnaire pendant le délai de lecture ;</a:t>
            </a:r>
            <a:endParaRPr lang="fr-FR" sz="1600" b="1" dirty="0">
              <a:solidFill>
                <a:srgbClr val="000091"/>
              </a:solidFill>
            </a:endParaRPr>
          </a:p>
          <a:p>
            <a:pPr marL="285750" indent="-285750" algn="l">
              <a:spcBef>
                <a:spcPts val="300"/>
              </a:spcBef>
              <a:spcAft>
                <a:spcPts val="300"/>
              </a:spcAft>
              <a:buFont typeface="Arial" panose="020B0604020202020204" pitchFamily="34" charset="0"/>
              <a:buChar char="•"/>
            </a:pPr>
            <a:r>
              <a:rPr lang="fr-FR" sz="1600" b="1" dirty="0" smtClean="0">
                <a:solidFill>
                  <a:srgbClr val="000091"/>
                </a:solidFill>
              </a:rPr>
              <a:t>Lecture des tests.</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cxnSp>
        <p:nvCxnSpPr>
          <p:cNvPr id="40" name="Straight Arrow Connector 37">
            <a:extLst>
              <a:ext uri="{FF2B5EF4-FFF2-40B4-BE49-F238E27FC236}">
                <a16:creationId xmlns:a16="http://schemas.microsoft.com/office/drawing/2014/main" xmlns="" id="{137A4CD9-9110-497E-841B-4340E053093C}"/>
              </a:ext>
            </a:extLst>
          </p:cNvPr>
          <p:cNvCxnSpPr>
            <a:cxnSpLocks/>
            <a:endCxn id="45" idx="3"/>
          </p:cNvCxnSpPr>
          <p:nvPr/>
        </p:nvCxnSpPr>
        <p:spPr>
          <a:xfrm flipH="1" flipV="1">
            <a:off x="6803031" y="5650743"/>
            <a:ext cx="984326" cy="142328"/>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xmlns="" id="{7598BF0E-9963-46DC-8D82-DA3908D449AD}"/>
              </a:ext>
            </a:extLst>
          </p:cNvPr>
          <p:cNvSpPr txBox="1"/>
          <p:nvPr/>
        </p:nvSpPr>
        <p:spPr>
          <a:xfrm>
            <a:off x="7936896" y="4559676"/>
            <a:ext cx="3034453" cy="1765812"/>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a:t>
            </a:r>
            <a:r>
              <a:rPr lang="fr-FR" sz="1600" b="1" u="sng" dirty="0" smtClean="0">
                <a:solidFill>
                  <a:srgbClr val="000091"/>
                </a:solidFill>
              </a:rPr>
              <a:t>3</a:t>
            </a:r>
            <a:endParaRPr lang="fr-FR" sz="1600" dirty="0" smtClean="0">
              <a:solidFill>
                <a:srgbClr val="000091"/>
              </a:solidFill>
            </a:endParaRPr>
          </a:p>
          <a:p>
            <a:pPr marL="285750" indent="-285750">
              <a:spcBef>
                <a:spcPts val="300"/>
              </a:spcBef>
              <a:spcAft>
                <a:spcPts val="300"/>
              </a:spcAft>
              <a:buFont typeface="Arial" panose="020B0604020202020204" pitchFamily="34" charset="0"/>
              <a:buChar char="•"/>
            </a:pPr>
            <a:r>
              <a:rPr lang="fr-FR" sz="1600" b="1" dirty="0" smtClean="0">
                <a:solidFill>
                  <a:srgbClr val="000091"/>
                </a:solidFill>
              </a:rPr>
              <a:t>Saisie </a:t>
            </a:r>
            <a:r>
              <a:rPr lang="fr-FR" sz="1600" b="1" dirty="0">
                <a:solidFill>
                  <a:srgbClr val="000091"/>
                </a:solidFill>
              </a:rPr>
              <a:t>des données administratives du résultat du test dans </a:t>
            </a:r>
            <a:r>
              <a:rPr lang="fr-FR" sz="1600" b="1" dirty="0" smtClean="0">
                <a:solidFill>
                  <a:srgbClr val="000091"/>
                </a:solidFill>
              </a:rPr>
              <a:t>SI-DEP.</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cxnSp>
        <p:nvCxnSpPr>
          <p:cNvPr id="44" name="Straight Arrow Connector 37">
            <a:extLst>
              <a:ext uri="{FF2B5EF4-FFF2-40B4-BE49-F238E27FC236}">
                <a16:creationId xmlns:a16="http://schemas.microsoft.com/office/drawing/2014/main" xmlns="" id="{137A4CD9-9110-497E-841B-4340E053093C}"/>
              </a:ext>
            </a:extLst>
          </p:cNvPr>
          <p:cNvCxnSpPr>
            <a:cxnSpLocks/>
          </p:cNvCxnSpPr>
          <p:nvPr/>
        </p:nvCxnSpPr>
        <p:spPr>
          <a:xfrm>
            <a:off x="8612092" y="3183953"/>
            <a:ext cx="550196" cy="1375722"/>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5" name="TextBox 9">
            <a:extLst>
              <a:ext uri="{FF2B5EF4-FFF2-40B4-BE49-F238E27FC236}">
                <a16:creationId xmlns:a16="http://schemas.microsoft.com/office/drawing/2014/main" xmlns="" id="{7598BF0E-9963-46DC-8D82-DA3908D449AD}"/>
              </a:ext>
            </a:extLst>
          </p:cNvPr>
          <p:cNvSpPr txBox="1"/>
          <p:nvPr/>
        </p:nvSpPr>
        <p:spPr>
          <a:xfrm>
            <a:off x="3166184" y="4548005"/>
            <a:ext cx="3636847" cy="2205476"/>
          </a:xfrm>
          <a:prstGeom prst="rect">
            <a:avLst/>
          </a:prstGeom>
          <a:ln/>
        </p:spPr>
        <p:style>
          <a:lnRef idx="2">
            <a:schemeClr val="accent3"/>
          </a:lnRef>
          <a:fillRef idx="1">
            <a:schemeClr val="lt1"/>
          </a:fillRef>
          <a:effectRef idx="0">
            <a:schemeClr val="accent3"/>
          </a:effectRef>
          <a:fontRef idx="minor">
            <a:schemeClr val="dk1"/>
          </a:fontRef>
        </p:style>
        <p:txBody>
          <a:bodyPr vert="horz" wrap="square" lIns="0" tIns="0" rIns="0" bIns="0" rtlCol="0">
            <a:noAutofit/>
          </a:bodyPr>
          <a:lstStyle/>
          <a:p>
            <a:pPr algn="ctr">
              <a:spcBef>
                <a:spcPts val="300"/>
              </a:spcBef>
              <a:spcAft>
                <a:spcPts val="300"/>
              </a:spcAft>
              <a:buNone/>
            </a:pPr>
            <a:r>
              <a:rPr lang="fr-FR" sz="1600" b="1" u="sng" dirty="0">
                <a:solidFill>
                  <a:srgbClr val="000091"/>
                </a:solidFill>
              </a:rPr>
              <a:t>Zone </a:t>
            </a:r>
            <a:r>
              <a:rPr lang="fr-FR" sz="1600" b="1" u="sng" dirty="0" smtClean="0">
                <a:solidFill>
                  <a:srgbClr val="000091"/>
                </a:solidFill>
              </a:rPr>
              <a:t>4 </a:t>
            </a:r>
          </a:p>
          <a:p>
            <a:pPr algn="ctr">
              <a:spcBef>
                <a:spcPts val="300"/>
              </a:spcBef>
              <a:spcAft>
                <a:spcPts val="300"/>
              </a:spcAft>
              <a:buNone/>
            </a:pPr>
            <a:r>
              <a:rPr lang="fr-FR" sz="1600" b="1" u="sng" dirty="0" smtClean="0">
                <a:solidFill>
                  <a:srgbClr val="000091"/>
                </a:solidFill>
              </a:rPr>
              <a:t>réservée aux cas positifs</a:t>
            </a:r>
            <a:endParaRPr lang="fr-FR" sz="1600" b="1" u="sng" dirty="0">
              <a:solidFill>
                <a:srgbClr val="000091"/>
              </a:solidFill>
            </a:endParaRPr>
          </a:p>
          <a:p>
            <a:pPr marL="285750" indent="-285750">
              <a:spcBef>
                <a:spcPts val="300"/>
              </a:spcBef>
              <a:spcAft>
                <a:spcPts val="300"/>
              </a:spcAft>
              <a:buFont typeface="Arial" panose="020B0604020202020204" pitchFamily="34" charset="0"/>
              <a:buChar char="•"/>
            </a:pPr>
            <a:r>
              <a:rPr lang="fr-FR" sz="1600" b="1" dirty="0">
                <a:solidFill>
                  <a:srgbClr val="000091"/>
                </a:solidFill>
              </a:rPr>
              <a:t>Communication des consignes sur la conduite à </a:t>
            </a:r>
            <a:r>
              <a:rPr lang="fr-FR" sz="1600" b="1" dirty="0" smtClean="0">
                <a:solidFill>
                  <a:srgbClr val="000091"/>
                </a:solidFill>
              </a:rPr>
              <a:t>tenir ;</a:t>
            </a:r>
          </a:p>
          <a:p>
            <a:pPr marL="285750" indent="-285750">
              <a:spcBef>
                <a:spcPts val="300"/>
              </a:spcBef>
              <a:spcAft>
                <a:spcPts val="300"/>
              </a:spcAft>
              <a:buFont typeface="Arial" panose="020B0604020202020204" pitchFamily="34" charset="0"/>
              <a:buChar char="•"/>
            </a:pPr>
            <a:r>
              <a:rPr lang="fr-FR" sz="1600" b="1" dirty="0" smtClean="0">
                <a:solidFill>
                  <a:srgbClr val="000091"/>
                </a:solidFill>
              </a:rPr>
              <a:t>Orientation </a:t>
            </a:r>
            <a:r>
              <a:rPr lang="fr-FR" sz="1600" b="1" dirty="0">
                <a:solidFill>
                  <a:srgbClr val="000091"/>
                </a:solidFill>
              </a:rPr>
              <a:t>vers un </a:t>
            </a:r>
            <a:r>
              <a:rPr lang="fr-FR" sz="1600" b="1" dirty="0" smtClean="0">
                <a:solidFill>
                  <a:srgbClr val="000091"/>
                </a:solidFill>
              </a:rPr>
              <a:t>laboratoire de biologie médicale </a:t>
            </a:r>
            <a:r>
              <a:rPr lang="fr-FR" sz="1600" b="1" dirty="0">
                <a:solidFill>
                  <a:srgbClr val="000091"/>
                </a:solidFill>
              </a:rPr>
              <a:t>pour réalisation </a:t>
            </a:r>
            <a:r>
              <a:rPr lang="fr-FR" sz="1600" b="1" dirty="0" smtClean="0">
                <a:solidFill>
                  <a:srgbClr val="000091"/>
                </a:solidFill>
              </a:rPr>
              <a:t>d’un test RT-PCR.</a:t>
            </a:r>
            <a:endParaRPr lang="fr-FR" sz="1600" b="1" dirty="0">
              <a:solidFill>
                <a:srgbClr val="000091"/>
              </a:solidFill>
            </a:endParaRPr>
          </a:p>
          <a:p>
            <a:pPr algn="l">
              <a:spcBef>
                <a:spcPts val="300"/>
              </a:spcBef>
              <a:spcAft>
                <a:spcPts val="300"/>
              </a:spcAft>
              <a:buNone/>
            </a:pPr>
            <a:endParaRPr lang="fr-FR" sz="1600" b="1" dirty="0">
              <a:solidFill>
                <a:srgbClr val="00B050"/>
              </a:solidFill>
            </a:endParaRPr>
          </a:p>
        </p:txBody>
      </p:sp>
      <p:cxnSp>
        <p:nvCxnSpPr>
          <p:cNvPr id="49" name="Straight Arrow Connector 37">
            <a:extLst>
              <a:ext uri="{FF2B5EF4-FFF2-40B4-BE49-F238E27FC236}">
                <a16:creationId xmlns:a16="http://schemas.microsoft.com/office/drawing/2014/main" xmlns="" id="{137A4CD9-9110-497E-841B-4340E053093C}"/>
              </a:ext>
            </a:extLst>
          </p:cNvPr>
          <p:cNvCxnSpPr>
            <a:cxnSpLocks/>
          </p:cNvCxnSpPr>
          <p:nvPr/>
        </p:nvCxnSpPr>
        <p:spPr>
          <a:xfrm flipH="1" flipV="1">
            <a:off x="4176510" y="3677723"/>
            <a:ext cx="3760386" cy="911462"/>
          </a:xfrm>
          <a:prstGeom prst="straightConnector1">
            <a:avLst/>
          </a:prstGeom>
          <a:ln w="12700" cap="flat">
            <a:solidFill>
              <a:srgbClr val="4D4D4D"/>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2" name="TextBox 2">
            <a:extLst>
              <a:ext uri="{FF2B5EF4-FFF2-40B4-BE49-F238E27FC236}">
                <a16:creationId xmlns:a16="http://schemas.microsoft.com/office/drawing/2014/main" xmlns="" id="{CCD7EB29-EA9D-4889-B4F3-F1CB61C83787}"/>
              </a:ext>
            </a:extLst>
          </p:cNvPr>
          <p:cNvSpPr txBox="1"/>
          <p:nvPr/>
        </p:nvSpPr>
        <p:spPr>
          <a:xfrm>
            <a:off x="2482828" y="3376042"/>
            <a:ext cx="1665794" cy="62503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600" b="1" dirty="0"/>
              <a:t>Sortie avec QR Code si </a:t>
            </a:r>
            <a:r>
              <a:rPr lang="fr-FR" sz="1600" b="1" u="sng" dirty="0"/>
              <a:t>résultat négatif</a:t>
            </a:r>
          </a:p>
        </p:txBody>
      </p:sp>
      <p:pic>
        <p:nvPicPr>
          <p:cNvPr id="36918" name="Picture 54" descr="Businessm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7571" y="3212773"/>
            <a:ext cx="1099325" cy="1099325"/>
          </a:xfrm>
          <a:prstGeom prst="rect">
            <a:avLst/>
          </a:prstGeom>
          <a:noFill/>
          <a:extLst>
            <a:ext uri="{909E8E84-426E-40DD-AFC4-6F175D3DCCD1}">
              <a14:hiddenFill xmlns:a14="http://schemas.microsoft.com/office/drawing/2010/main">
                <a:solidFill>
                  <a:srgbClr val="FFFFFF"/>
                </a:solidFill>
              </a14:hiddenFill>
            </a:ext>
          </a:extLst>
        </p:spPr>
      </p:pic>
      <p:pic>
        <p:nvPicPr>
          <p:cNvPr id="36920"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046" y="2555641"/>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39376" y="5778951"/>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05835" y="5778952"/>
            <a:ext cx="484509" cy="44831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4419" y="5778951"/>
            <a:ext cx="484509" cy="4483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9817" y="6227268"/>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072" y="5541746"/>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4" descr="Businessm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072" y="4912241"/>
            <a:ext cx="430621" cy="43062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9">
            <a:extLst>
              <a:ext uri="{FF2B5EF4-FFF2-40B4-BE49-F238E27FC236}">
                <a16:creationId xmlns:a16="http://schemas.microsoft.com/office/drawing/2014/main" xmlns="" id="{7598BF0E-9963-46DC-8D82-DA3908D449AD}"/>
              </a:ext>
            </a:extLst>
          </p:cNvPr>
          <p:cNvSpPr txBox="1"/>
          <p:nvPr/>
        </p:nvSpPr>
        <p:spPr>
          <a:xfrm>
            <a:off x="753109" y="4959927"/>
            <a:ext cx="2182115" cy="115006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l">
              <a:spcBef>
                <a:spcPts val="300"/>
              </a:spcBef>
              <a:spcAft>
                <a:spcPts val="300"/>
              </a:spcAft>
              <a:buNone/>
            </a:pPr>
            <a:r>
              <a:rPr lang="fr-FR" sz="1200" dirty="0">
                <a:solidFill>
                  <a:schemeClr val="tx1"/>
                </a:solidFill>
              </a:rPr>
              <a:t>Professionnel de santé </a:t>
            </a:r>
            <a:r>
              <a:rPr lang="fr-FR" sz="1200" dirty="0" smtClean="0">
                <a:solidFill>
                  <a:schemeClr val="tx1"/>
                </a:solidFill>
              </a:rPr>
              <a:t>responsable &amp; pilote</a:t>
            </a:r>
            <a:endParaRPr lang="fr-FR" sz="1200" dirty="0">
              <a:solidFill>
                <a:schemeClr val="tx1"/>
              </a:solidFill>
            </a:endParaRPr>
          </a:p>
        </p:txBody>
      </p:sp>
      <p:sp>
        <p:nvSpPr>
          <p:cNvPr id="70" name="TextBox 9">
            <a:extLst>
              <a:ext uri="{FF2B5EF4-FFF2-40B4-BE49-F238E27FC236}">
                <a16:creationId xmlns:a16="http://schemas.microsoft.com/office/drawing/2014/main" xmlns="" id="{7598BF0E-9963-46DC-8D82-DA3908D449AD}"/>
              </a:ext>
            </a:extLst>
          </p:cNvPr>
          <p:cNvSpPr txBox="1"/>
          <p:nvPr/>
        </p:nvSpPr>
        <p:spPr>
          <a:xfrm>
            <a:off x="720477" y="5678726"/>
            <a:ext cx="2184055" cy="311337"/>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wrap="square" lIns="0" tIns="0" rIns="0" bIns="0" rtlCol="0">
            <a:noAutofit/>
          </a:bodyPr>
          <a:lstStyle/>
          <a:p>
            <a:pPr algn="l">
              <a:spcBef>
                <a:spcPts val="300"/>
              </a:spcBef>
              <a:spcAft>
                <a:spcPts val="300"/>
              </a:spcAft>
              <a:buNone/>
            </a:pPr>
            <a:r>
              <a:rPr lang="fr-FR" sz="1200" dirty="0" smtClean="0">
                <a:solidFill>
                  <a:schemeClr val="tx1"/>
                </a:solidFill>
              </a:rPr>
              <a:t>Superviseurs des autotests</a:t>
            </a:r>
            <a:endParaRPr lang="fr-FR" sz="1200" dirty="0">
              <a:solidFill>
                <a:schemeClr val="tx1"/>
              </a:solidFill>
            </a:endParaRPr>
          </a:p>
        </p:txBody>
      </p:sp>
      <p:pic>
        <p:nvPicPr>
          <p:cNvPr id="30"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3926" y="2552505"/>
            <a:ext cx="448317" cy="4483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6" descr="Man silhouette free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0462" y="2663136"/>
            <a:ext cx="448317" cy="44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7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7"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684021" y="312470"/>
            <a:ext cx="10120883" cy="384721"/>
          </a:xfrm>
        </p:spPr>
        <p:txBody>
          <a:bodyPr vert="horz"/>
          <a:lstStyle/>
          <a:p>
            <a:r>
              <a:rPr lang="fr-FR" dirty="0" smtClean="0"/>
              <a:t>Traitement des déchets</a:t>
            </a:r>
            <a:endParaRPr lang="fr-FR"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p:cNvSpPr/>
          <p:nvPr/>
        </p:nvSpPr>
        <p:spPr>
          <a:xfrm>
            <a:off x="464406" y="1753571"/>
            <a:ext cx="10991719" cy="4293483"/>
          </a:xfrm>
          <a:prstGeom prst="rect">
            <a:avLst/>
          </a:prstGeom>
        </p:spPr>
        <p:txBody>
          <a:bodyPr wrap="square">
            <a:spAutoFit/>
          </a:bodyPr>
          <a:lstStyle/>
          <a:p>
            <a:pPr>
              <a:spcBef>
                <a:spcPts val="300"/>
              </a:spcBef>
              <a:spcAft>
                <a:spcPts val="300"/>
              </a:spcAft>
            </a:pPr>
            <a:r>
              <a:rPr lang="fr-FR" sz="1600" dirty="0" smtClean="0"/>
              <a:t>Concernant l’élimination des déchets liés :</a:t>
            </a:r>
          </a:p>
          <a:p>
            <a:pPr>
              <a:spcBef>
                <a:spcPts val="300"/>
              </a:spcBef>
              <a:spcAft>
                <a:spcPts val="300"/>
              </a:spcAft>
            </a:pPr>
            <a:endParaRPr lang="fr-FR" sz="1600" dirty="0" smtClean="0"/>
          </a:p>
          <a:p>
            <a:pPr marL="285750" indent="-285750">
              <a:spcBef>
                <a:spcPts val="300"/>
              </a:spcBef>
              <a:spcAft>
                <a:spcPts val="300"/>
              </a:spcAft>
              <a:buFont typeface="Arial" panose="020B0604020202020204" pitchFamily="34" charset="0"/>
              <a:buChar char="•"/>
            </a:pPr>
            <a:r>
              <a:rPr lang="fr-FR" sz="1600" dirty="0" smtClean="0"/>
              <a:t>aux </a:t>
            </a:r>
            <a:r>
              <a:rPr lang="fr-FR" sz="1600" b="1" dirty="0" smtClean="0"/>
              <a:t>autotests</a:t>
            </a:r>
            <a:r>
              <a:rPr lang="fr-FR" sz="1600" dirty="0" smtClean="0"/>
              <a:t> ayant des résultats </a:t>
            </a:r>
            <a:r>
              <a:rPr lang="fr-FR" sz="1600" b="1" dirty="0" smtClean="0"/>
              <a:t>positifs ou négatifs </a:t>
            </a:r>
            <a:r>
              <a:rPr lang="fr-FR" sz="1600" dirty="0" smtClean="0"/>
              <a:t>(écouvillon, tube d’extraction, cassette) produits lors de la réalisation des tests </a:t>
            </a:r>
          </a:p>
          <a:p>
            <a:pPr marL="285750" indent="-285750">
              <a:spcBef>
                <a:spcPts val="300"/>
              </a:spcBef>
              <a:spcAft>
                <a:spcPts val="300"/>
              </a:spcAft>
              <a:buFont typeface="Arial" panose="020B0604020202020204" pitchFamily="34" charset="0"/>
              <a:buChar char="•"/>
            </a:pPr>
            <a:endParaRPr lang="fr-FR" sz="1600" dirty="0"/>
          </a:p>
          <a:p>
            <a:pPr>
              <a:spcBef>
                <a:spcPts val="300"/>
              </a:spcBef>
              <a:spcAft>
                <a:spcPts val="300"/>
              </a:spcAft>
            </a:pPr>
            <a:endParaRPr lang="fr-FR" sz="1600" dirty="0" smtClean="0"/>
          </a:p>
          <a:p>
            <a:pPr>
              <a:spcBef>
                <a:spcPts val="300"/>
              </a:spcBef>
              <a:spcAft>
                <a:spcPts val="300"/>
              </a:spcAft>
            </a:pPr>
            <a:r>
              <a:rPr lang="fr-FR" sz="1600" dirty="0" smtClean="0"/>
              <a:t>L’ensemble de ces déchets sont :</a:t>
            </a:r>
          </a:p>
          <a:p>
            <a:pPr>
              <a:spcBef>
                <a:spcPts val="300"/>
              </a:spcBef>
              <a:spcAft>
                <a:spcPts val="300"/>
              </a:spcAft>
            </a:pPr>
            <a:endParaRPr lang="fr-FR" sz="1600" dirty="0" smtClean="0"/>
          </a:p>
          <a:p>
            <a:pPr marL="285750" indent="-285750">
              <a:spcBef>
                <a:spcPts val="300"/>
              </a:spcBef>
              <a:spcAft>
                <a:spcPts val="300"/>
              </a:spcAft>
              <a:buFont typeface="Arial" panose="020B0604020202020204" pitchFamily="34" charset="0"/>
              <a:buChar char="•"/>
            </a:pPr>
            <a:r>
              <a:rPr lang="fr-FR" sz="1600" dirty="0"/>
              <a:t>Les tests négatifs placés sous double emballage sont évacués dans les ordures ménagères. Les tests positifs doivent être placés sous double emballage et stockés pendant 24 heures avant leur élimination par la filière des ordures ménagères ou immédiatement si une poubelle spécifique pour les déchets d'activité de soins à risques infectieux est disponible.</a:t>
            </a:r>
            <a:endParaRPr lang="fr-FR" sz="1400" dirty="0"/>
          </a:p>
          <a:p>
            <a:pPr marL="285750" indent="-285750">
              <a:spcBef>
                <a:spcPts val="300"/>
              </a:spcBef>
              <a:spcAft>
                <a:spcPts val="300"/>
              </a:spcAft>
              <a:buFont typeface="Arial" panose="020B0604020202020204" pitchFamily="34" charset="0"/>
              <a:buChar char="•"/>
            </a:pPr>
            <a:endParaRPr lang="fr-FR" sz="1400" dirty="0" smtClean="0"/>
          </a:p>
          <a:p>
            <a:pPr marL="285750" indent="-285750">
              <a:spcBef>
                <a:spcPts val="300"/>
              </a:spcBef>
              <a:spcAft>
                <a:spcPts val="300"/>
              </a:spcAft>
              <a:buFont typeface="Arial" panose="020B0604020202020204" pitchFamily="34" charset="0"/>
              <a:buChar char="•"/>
            </a:pPr>
            <a:endParaRPr lang="fr-FR" sz="1400" dirty="0"/>
          </a:p>
        </p:txBody>
      </p:sp>
    </p:spTree>
    <p:extLst>
      <p:ext uri="{BB962C8B-B14F-4D97-AF65-F5344CB8AC3E}">
        <p14:creationId xmlns:p14="http://schemas.microsoft.com/office/powerpoint/2010/main" val="107438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82"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391689" y="367889"/>
            <a:ext cx="10120883" cy="384721"/>
          </a:xfrm>
        </p:spPr>
        <p:txBody>
          <a:bodyPr vert="horz"/>
          <a:lstStyle/>
          <a:p>
            <a:pPr algn="ctr"/>
            <a:r>
              <a:rPr lang="fr-FR" dirty="0"/>
              <a:t>Contacts ARS</a:t>
            </a:r>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40FB88E1-D112-45B9-95DA-DFFB358AAC90}"/>
              </a:ext>
            </a:extLst>
          </p:cNvPr>
          <p:cNvSpPr txBox="1"/>
          <p:nvPr/>
        </p:nvSpPr>
        <p:spPr>
          <a:xfrm>
            <a:off x="609600" y="1791952"/>
            <a:ext cx="3688080" cy="4463144"/>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100" b="1" dirty="0"/>
              <a:t>ARS Auvergne-Rhône-Alpes</a:t>
            </a:r>
          </a:p>
          <a:p>
            <a:pPr>
              <a:spcBef>
                <a:spcPts val="300"/>
              </a:spcBef>
              <a:spcAft>
                <a:spcPts val="300"/>
              </a:spcAft>
            </a:pPr>
            <a:r>
              <a:rPr lang="fr-FR" sz="1100" dirty="0"/>
              <a:t>Contact :</a:t>
            </a:r>
            <a:r>
              <a:rPr lang="fr-FR" sz="1100" dirty="0">
                <a:solidFill>
                  <a:schemeClr val="accent1"/>
                </a:solidFill>
              </a:rPr>
              <a:t> </a:t>
            </a:r>
            <a:r>
              <a:rPr lang="fr-FR" sz="1100" dirty="0" smtClean="0">
                <a:solidFill>
                  <a:schemeClr val="accent1"/>
                </a:solidFill>
                <a:hlinkClick r:id="rId8"/>
              </a:rPr>
              <a:t>ars-dtxx-crise@ars.sante.fr</a:t>
            </a:r>
            <a:r>
              <a:rPr lang="fr-FR" sz="1100" dirty="0" smtClean="0">
                <a:solidFill>
                  <a:schemeClr val="accent1"/>
                </a:solidFill>
              </a:rPr>
              <a:t>  </a:t>
            </a:r>
            <a:r>
              <a:rPr lang="fr-FR" sz="1100" dirty="0">
                <a:solidFill>
                  <a:schemeClr val="accent1"/>
                </a:solidFill>
              </a:rPr>
              <a:t>(</a:t>
            </a:r>
            <a:r>
              <a:rPr lang="fr-FR" sz="1100" dirty="0"/>
              <a:t>XX numéro du département en Auvergne Rhône-Alpes</a:t>
            </a:r>
            <a:r>
              <a:rPr lang="fr-FR" sz="1100" dirty="0" smtClean="0"/>
              <a:t>).</a:t>
            </a:r>
          </a:p>
          <a:p>
            <a:pPr>
              <a:spcBef>
                <a:spcPts val="300"/>
              </a:spcBef>
              <a:spcAft>
                <a:spcPts val="300"/>
              </a:spcAft>
            </a:pPr>
            <a:endParaRPr lang="fr-FR" sz="1100" dirty="0"/>
          </a:p>
          <a:p>
            <a:pPr algn="l">
              <a:spcBef>
                <a:spcPts val="300"/>
              </a:spcBef>
              <a:spcAft>
                <a:spcPts val="300"/>
              </a:spcAft>
              <a:buNone/>
            </a:pPr>
            <a:r>
              <a:rPr lang="fr-FR" sz="1100" b="1" dirty="0"/>
              <a:t>ARS  Bourgogne Franche-Comté</a:t>
            </a:r>
          </a:p>
          <a:p>
            <a:pPr>
              <a:spcBef>
                <a:spcPts val="300"/>
              </a:spcBef>
              <a:spcAft>
                <a:spcPts val="300"/>
              </a:spcAft>
            </a:pPr>
            <a:r>
              <a:rPr lang="fr-FR" sz="1100" dirty="0"/>
              <a:t>Contact : </a:t>
            </a:r>
            <a:r>
              <a:rPr lang="fr-FR" sz="1100" dirty="0">
                <a:hlinkClick r:id="rId9"/>
              </a:rPr>
              <a:t>ars-bfc-dsp-pse@ars.sante.fr</a:t>
            </a:r>
            <a:r>
              <a:rPr lang="fr-FR" sz="1100" dirty="0"/>
              <a:t>  </a:t>
            </a:r>
          </a:p>
          <a:p>
            <a:pPr algn="l">
              <a:spcBef>
                <a:spcPts val="300"/>
              </a:spcBef>
              <a:spcAft>
                <a:spcPts val="300"/>
              </a:spcAft>
              <a:buNone/>
            </a:pPr>
            <a:endParaRPr lang="fr-FR" sz="1100" dirty="0"/>
          </a:p>
          <a:p>
            <a:pPr algn="l">
              <a:spcBef>
                <a:spcPts val="300"/>
              </a:spcBef>
              <a:spcAft>
                <a:spcPts val="300"/>
              </a:spcAft>
              <a:buNone/>
            </a:pPr>
            <a:r>
              <a:rPr lang="fr-FR" sz="1100" b="1" dirty="0"/>
              <a:t>ARS Bretagne </a:t>
            </a:r>
          </a:p>
          <a:p>
            <a:pPr>
              <a:spcBef>
                <a:spcPts val="300"/>
              </a:spcBef>
              <a:spcAft>
                <a:spcPts val="300"/>
              </a:spcAft>
            </a:pPr>
            <a:r>
              <a:rPr lang="fr-FR" sz="1100" dirty="0"/>
              <a:t>Contact : </a:t>
            </a:r>
            <a:r>
              <a:rPr lang="fr-FR" sz="1100" u="sng" dirty="0">
                <a:solidFill>
                  <a:schemeClr val="accent1"/>
                </a:solidFill>
                <a:hlinkClick r:id="rId10">
                  <a:extLst>
                    <a:ext uri="{A12FA001-AC4F-418D-AE19-62706E023703}">
                      <ahyp:hlinkClr xmlns="" xmlns:ahyp="http://schemas.microsoft.com/office/drawing/2018/hyperlinkcolor" val="tx"/>
                    </a:ext>
                  </a:extLst>
                </a:hlinkClick>
              </a:rPr>
              <a:t>ars-bretagne-depistage@ars.sante.fr</a:t>
            </a:r>
            <a:r>
              <a:rPr lang="fr-FR" sz="1100" dirty="0">
                <a:solidFill>
                  <a:schemeClr val="accent1"/>
                </a:solidFill>
              </a:rPr>
              <a:t> </a:t>
            </a:r>
            <a:r>
              <a:rPr lang="fr-FR" sz="1100" dirty="0"/>
              <a:t>avec en</a:t>
            </a:r>
          </a:p>
          <a:p>
            <a:pPr>
              <a:spcBef>
                <a:spcPts val="300"/>
              </a:spcBef>
              <a:spcAft>
                <a:spcPts val="300"/>
              </a:spcAft>
            </a:pPr>
            <a:r>
              <a:rPr lang="fr-FR" sz="1100" dirty="0"/>
              <a:t>copie : </a:t>
            </a:r>
            <a:r>
              <a:rPr lang="fr-FR" sz="1100" u="sng" dirty="0">
                <a:solidFill>
                  <a:schemeClr val="accent1"/>
                </a:solidFill>
                <a:hlinkClick r:id="rId11">
                  <a:extLst>
                    <a:ext uri="{A12FA001-AC4F-418D-AE19-62706E023703}">
                      <ahyp:hlinkClr xmlns="" xmlns:ahyp="http://schemas.microsoft.com/office/drawing/2018/hyperlinkcolor" val="tx"/>
                    </a:ext>
                  </a:extLst>
                </a:hlinkClick>
              </a:rPr>
              <a:t>ars-bretagne-superviseur-contact-tracing@ars.sante.fr</a:t>
            </a:r>
            <a:r>
              <a:rPr lang="fr-FR" sz="1100" dirty="0">
                <a:solidFill>
                  <a:schemeClr val="accent1"/>
                </a:solidFill>
              </a:rPr>
              <a:t> </a:t>
            </a:r>
          </a:p>
          <a:p>
            <a:pPr algn="l">
              <a:spcBef>
                <a:spcPts val="300"/>
              </a:spcBef>
              <a:spcAft>
                <a:spcPts val="300"/>
              </a:spcAft>
              <a:buNone/>
            </a:pPr>
            <a:endParaRPr lang="fr-FR" sz="1100" b="1" dirty="0"/>
          </a:p>
          <a:p>
            <a:pPr algn="l">
              <a:spcBef>
                <a:spcPts val="300"/>
              </a:spcBef>
              <a:spcAft>
                <a:spcPts val="300"/>
              </a:spcAft>
              <a:buNone/>
            </a:pPr>
            <a:r>
              <a:rPr lang="fr-FR" sz="1100" b="1" dirty="0"/>
              <a:t>ARS Centre-Val-de-Loire</a:t>
            </a:r>
          </a:p>
          <a:p>
            <a:pPr>
              <a:spcBef>
                <a:spcPts val="300"/>
              </a:spcBef>
              <a:spcAft>
                <a:spcPts val="300"/>
              </a:spcAft>
            </a:pPr>
            <a:r>
              <a:rPr lang="fr-FR" sz="1100" dirty="0"/>
              <a:t>Contact : </a:t>
            </a:r>
            <a:r>
              <a:rPr lang="fr-FR" sz="1100" u="sng" dirty="0">
                <a:solidFill>
                  <a:schemeClr val="accent1"/>
                </a:solidFill>
                <a:hlinkClick r:id="rId12">
                  <a:extLst>
                    <a:ext uri="{A12FA001-AC4F-418D-AE19-62706E023703}">
                      <ahyp:hlinkClr xmlns="" xmlns:ahyp="http://schemas.microsoft.com/office/drawing/2018/hyperlinkcolor" val="tx"/>
                    </a:ext>
                  </a:extLst>
                </a:hlinkClick>
              </a:rPr>
              <a:t>ars-cvl-crise-depistage@ars.sante.fr</a:t>
            </a:r>
            <a:r>
              <a:rPr lang="fr-FR" sz="1100" dirty="0">
                <a:solidFill>
                  <a:schemeClr val="accent1"/>
                </a:solidFill>
              </a:rPr>
              <a:t> </a:t>
            </a:r>
          </a:p>
          <a:p>
            <a:pPr>
              <a:spcBef>
                <a:spcPts val="300"/>
              </a:spcBef>
              <a:spcAft>
                <a:spcPts val="300"/>
              </a:spcAft>
            </a:pPr>
            <a:r>
              <a:rPr lang="fr-FR" sz="1100" dirty="0"/>
              <a:t>02.38.77.33.17</a:t>
            </a:r>
          </a:p>
          <a:p>
            <a:pPr>
              <a:spcBef>
                <a:spcPts val="300"/>
              </a:spcBef>
              <a:spcAft>
                <a:spcPts val="300"/>
              </a:spcAft>
            </a:pPr>
            <a:endParaRPr lang="fr-FR" sz="1100" dirty="0"/>
          </a:p>
          <a:p>
            <a:pPr>
              <a:spcBef>
                <a:spcPts val="300"/>
              </a:spcBef>
              <a:spcAft>
                <a:spcPts val="300"/>
              </a:spcAft>
            </a:pPr>
            <a:r>
              <a:rPr lang="fr-FR" sz="1100" b="1" dirty="0"/>
              <a:t>ARS Corse</a:t>
            </a:r>
          </a:p>
          <a:p>
            <a:pPr>
              <a:spcBef>
                <a:spcPts val="300"/>
              </a:spcBef>
              <a:spcAft>
                <a:spcPts val="300"/>
              </a:spcAft>
            </a:pPr>
            <a:r>
              <a:rPr lang="fr-FR" sz="1100" dirty="0"/>
              <a:t>Contact : </a:t>
            </a:r>
            <a:r>
              <a:rPr lang="fr-FR" sz="1100" u="sng" dirty="0">
                <a:solidFill>
                  <a:schemeClr val="accent1"/>
                </a:solidFill>
              </a:rPr>
              <a:t>ars-corse-direction-generale@ars.sante.fr</a:t>
            </a:r>
          </a:p>
          <a:p>
            <a:pPr>
              <a:spcBef>
                <a:spcPts val="300"/>
              </a:spcBef>
              <a:spcAft>
                <a:spcPts val="300"/>
              </a:spcAft>
            </a:pPr>
            <a:endParaRPr lang="fr-FR" sz="1100" b="1" dirty="0"/>
          </a:p>
          <a:p>
            <a:pPr>
              <a:spcBef>
                <a:spcPts val="300"/>
              </a:spcBef>
              <a:spcAft>
                <a:spcPts val="300"/>
              </a:spcAft>
            </a:pPr>
            <a:r>
              <a:rPr lang="fr-FR" sz="1100" b="1" dirty="0"/>
              <a:t>ARS Grand-Est</a:t>
            </a:r>
          </a:p>
          <a:p>
            <a:pPr>
              <a:spcBef>
                <a:spcPts val="300"/>
              </a:spcBef>
              <a:spcAft>
                <a:spcPts val="300"/>
              </a:spcAft>
            </a:pPr>
            <a:r>
              <a:rPr lang="fr-FR" sz="1100" dirty="0"/>
              <a:t>Contact : </a:t>
            </a:r>
            <a:r>
              <a:rPr lang="fr-FR" sz="1100" u="sng" dirty="0">
                <a:solidFill>
                  <a:schemeClr val="accent1"/>
                </a:solidFill>
              </a:rPr>
              <a:t>ars-grandest-soins-de-proximite@ars.sante.fr</a:t>
            </a:r>
          </a:p>
          <a:p>
            <a:pPr>
              <a:spcBef>
                <a:spcPts val="300"/>
              </a:spcBef>
              <a:spcAft>
                <a:spcPts val="300"/>
              </a:spcAft>
            </a:pPr>
            <a:endParaRPr lang="fr-FR" sz="1100" b="1" dirty="0"/>
          </a:p>
          <a:p>
            <a:pPr>
              <a:spcBef>
                <a:spcPts val="300"/>
              </a:spcBef>
              <a:spcAft>
                <a:spcPts val="300"/>
              </a:spcAft>
            </a:pPr>
            <a:endParaRPr lang="fr-FR" sz="1100" dirty="0"/>
          </a:p>
          <a:p>
            <a:pPr algn="l">
              <a:spcBef>
                <a:spcPts val="300"/>
              </a:spcBef>
              <a:spcAft>
                <a:spcPts val="300"/>
              </a:spcAft>
              <a:buNone/>
            </a:pPr>
            <a:endParaRPr lang="fr-FR" sz="1100" dirty="0"/>
          </a:p>
          <a:p>
            <a:pPr algn="l">
              <a:spcBef>
                <a:spcPts val="300"/>
              </a:spcBef>
              <a:spcAft>
                <a:spcPts val="300"/>
              </a:spcAft>
              <a:buNone/>
            </a:pPr>
            <a:endParaRPr lang="fr-FR" sz="1100" dirty="0"/>
          </a:p>
          <a:p>
            <a:pPr algn="l">
              <a:spcBef>
                <a:spcPts val="300"/>
              </a:spcBef>
              <a:spcAft>
                <a:spcPts val="300"/>
              </a:spcAft>
              <a:buNone/>
            </a:pPr>
            <a:endParaRPr lang="fr-FR" sz="1200" dirty="0"/>
          </a:p>
        </p:txBody>
      </p:sp>
      <p:sp>
        <p:nvSpPr>
          <p:cNvPr id="5" name="TextBox 4">
            <a:extLst>
              <a:ext uri="{FF2B5EF4-FFF2-40B4-BE49-F238E27FC236}">
                <a16:creationId xmlns:a16="http://schemas.microsoft.com/office/drawing/2014/main" xmlns="" id="{37712D85-38C4-4F0C-A985-11432919BB6C}"/>
              </a:ext>
            </a:extLst>
          </p:cNvPr>
          <p:cNvSpPr txBox="1"/>
          <p:nvPr/>
        </p:nvSpPr>
        <p:spPr>
          <a:xfrm>
            <a:off x="609600" y="1230086"/>
            <a:ext cx="11027663" cy="384721"/>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400" dirty="0"/>
              <a:t>Un appui peut être apporté par les ARS pour le montage des opérations : conseils, aide au dimensionnement, points de vigilance…</a:t>
            </a:r>
          </a:p>
        </p:txBody>
      </p:sp>
      <p:sp>
        <p:nvSpPr>
          <p:cNvPr id="31" name="TextBox 30">
            <a:extLst>
              <a:ext uri="{FF2B5EF4-FFF2-40B4-BE49-F238E27FC236}">
                <a16:creationId xmlns:a16="http://schemas.microsoft.com/office/drawing/2014/main" xmlns="" id="{8145E627-8C92-4918-8F81-1A099661B0F5}"/>
              </a:ext>
            </a:extLst>
          </p:cNvPr>
          <p:cNvSpPr txBox="1"/>
          <p:nvPr/>
        </p:nvSpPr>
        <p:spPr>
          <a:xfrm>
            <a:off x="4572002" y="1930497"/>
            <a:ext cx="3265713" cy="4463144"/>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100" b="1" dirty="0"/>
              <a:t>ARS Guadeloupe</a:t>
            </a:r>
          </a:p>
          <a:p>
            <a:pPr>
              <a:spcBef>
                <a:spcPts val="300"/>
              </a:spcBef>
              <a:spcAft>
                <a:spcPts val="300"/>
              </a:spcAft>
            </a:pPr>
            <a:r>
              <a:rPr lang="fr-FR" sz="1100" dirty="0"/>
              <a:t>Contact : </a:t>
            </a:r>
            <a:r>
              <a:rPr lang="fr-FR" sz="1100" u="sng" dirty="0">
                <a:solidFill>
                  <a:schemeClr val="accent1"/>
                </a:solidFill>
                <a:hlinkClick r:id="rId13">
                  <a:extLst>
                    <a:ext uri="{A12FA001-AC4F-418D-AE19-62706E023703}">
                      <ahyp:hlinkClr xmlns="" xmlns:ahyp="http://schemas.microsoft.com/office/drawing/2018/hyperlinkcolor" val="tx"/>
                    </a:ext>
                  </a:extLst>
                </a:hlinkClick>
              </a:rPr>
              <a:t>ars971-crise@ars.sante.fr</a:t>
            </a:r>
            <a:endParaRPr lang="fr-FR" sz="1100" dirty="0">
              <a:solidFill>
                <a:schemeClr val="accent1"/>
              </a:solidFill>
            </a:endParaRPr>
          </a:p>
          <a:p>
            <a:pPr>
              <a:spcBef>
                <a:spcPts val="300"/>
              </a:spcBef>
              <a:spcAft>
                <a:spcPts val="300"/>
              </a:spcAft>
            </a:pPr>
            <a:endParaRPr lang="fr-FR" sz="1100" b="1" dirty="0"/>
          </a:p>
          <a:p>
            <a:pPr>
              <a:spcBef>
                <a:spcPts val="300"/>
              </a:spcBef>
              <a:spcAft>
                <a:spcPts val="300"/>
              </a:spcAft>
            </a:pPr>
            <a:r>
              <a:rPr lang="fr-FR" sz="1100" b="1" dirty="0"/>
              <a:t>ARS Guyane</a:t>
            </a:r>
          </a:p>
          <a:p>
            <a:pPr>
              <a:spcBef>
                <a:spcPts val="300"/>
              </a:spcBef>
              <a:spcAft>
                <a:spcPts val="300"/>
              </a:spcAft>
            </a:pPr>
            <a:r>
              <a:rPr lang="fr-FR" sz="1100" dirty="0"/>
              <a:t>Contact : Laize Claire </a:t>
            </a:r>
          </a:p>
          <a:p>
            <a:pPr>
              <a:spcBef>
                <a:spcPts val="300"/>
              </a:spcBef>
              <a:spcAft>
                <a:spcPts val="300"/>
              </a:spcAft>
            </a:pPr>
            <a:r>
              <a:rPr lang="fr-FR" sz="1100" u="sng" dirty="0">
                <a:solidFill>
                  <a:schemeClr val="accent1"/>
                </a:solidFill>
                <a:hlinkClick r:id="rId14">
                  <a:extLst>
                    <a:ext uri="{A12FA001-AC4F-418D-AE19-62706E023703}">
                      <ahyp:hlinkClr xmlns="" xmlns:ahyp="http://schemas.microsoft.com/office/drawing/2018/hyperlinkcolor" val="tx"/>
                    </a:ext>
                  </a:extLst>
                </a:hlinkClick>
              </a:rPr>
              <a:t>ars973-crise@ars.sante.fr</a:t>
            </a:r>
            <a:endParaRPr lang="fr-FR" sz="1100" dirty="0">
              <a:solidFill>
                <a:schemeClr val="accent1"/>
              </a:solidFill>
            </a:endParaRPr>
          </a:p>
          <a:p>
            <a:pPr>
              <a:spcBef>
                <a:spcPts val="300"/>
              </a:spcBef>
              <a:spcAft>
                <a:spcPts val="300"/>
              </a:spcAft>
            </a:pPr>
            <a:endParaRPr lang="fr-FR" sz="1100" dirty="0"/>
          </a:p>
          <a:p>
            <a:pPr>
              <a:spcBef>
                <a:spcPts val="300"/>
              </a:spcBef>
              <a:spcAft>
                <a:spcPts val="300"/>
              </a:spcAft>
            </a:pPr>
            <a:r>
              <a:rPr lang="fr-FR" sz="1100" b="1" dirty="0"/>
              <a:t>ARS Hauts-de-France</a:t>
            </a:r>
          </a:p>
          <a:p>
            <a:pPr>
              <a:spcBef>
                <a:spcPts val="300"/>
              </a:spcBef>
              <a:spcAft>
                <a:spcPts val="300"/>
              </a:spcAft>
            </a:pPr>
            <a:r>
              <a:rPr lang="fr-FR" sz="1100" dirty="0"/>
              <a:t>Contact : </a:t>
            </a:r>
            <a:r>
              <a:rPr lang="fr-FR" sz="1100" u="sng" dirty="0">
                <a:solidFill>
                  <a:schemeClr val="accent1"/>
                </a:solidFill>
                <a:hlinkClick r:id="rId15">
                  <a:extLst>
                    <a:ext uri="{A12FA001-AC4F-418D-AE19-62706E023703}">
                      <ahyp:hlinkClr xmlns="" xmlns:ahyp="http://schemas.microsoft.com/office/drawing/2018/hyperlinkcolor" val="tx"/>
                    </a:ext>
                  </a:extLst>
                </a:hlinkClick>
              </a:rPr>
              <a:t>ars-hdf-testscovid19@ars.sante.fr</a:t>
            </a:r>
            <a:endParaRPr lang="fr-FR" sz="1100" dirty="0">
              <a:solidFill>
                <a:schemeClr val="accent1"/>
              </a:solidFill>
            </a:endParaRPr>
          </a:p>
          <a:p>
            <a:pPr>
              <a:spcBef>
                <a:spcPts val="300"/>
              </a:spcBef>
              <a:spcAft>
                <a:spcPts val="300"/>
              </a:spcAft>
            </a:pPr>
            <a:endParaRPr lang="fr-FR" sz="1100" b="1" dirty="0"/>
          </a:p>
          <a:p>
            <a:pPr>
              <a:spcBef>
                <a:spcPts val="300"/>
              </a:spcBef>
              <a:spcAft>
                <a:spcPts val="300"/>
              </a:spcAft>
            </a:pPr>
            <a:r>
              <a:rPr lang="fr-FR" sz="1100" b="1" dirty="0"/>
              <a:t>ARS Ile-de-France</a:t>
            </a:r>
          </a:p>
          <a:p>
            <a:pPr>
              <a:spcBef>
                <a:spcPts val="300"/>
              </a:spcBef>
              <a:spcAft>
                <a:spcPts val="300"/>
              </a:spcAft>
            </a:pPr>
            <a:r>
              <a:rPr lang="fr-FR" sz="1100" dirty="0"/>
              <a:t>Contact : </a:t>
            </a:r>
            <a:r>
              <a:rPr lang="fr-FR" sz="1100" u="sng" dirty="0">
                <a:solidFill>
                  <a:schemeClr val="accent1"/>
                </a:solidFill>
                <a:hlinkClick r:id="rId16">
                  <a:extLst>
                    <a:ext uri="{A12FA001-AC4F-418D-AE19-62706E023703}">
                      <ahyp:hlinkClr xmlns="" xmlns:ahyp="http://schemas.microsoft.com/office/drawing/2018/hyperlinkcolor" val="tx"/>
                    </a:ext>
                  </a:extLst>
                </a:hlinkClick>
              </a:rPr>
              <a:t>ars-idf-covid-tests-bio@ars.sante.fr</a:t>
            </a:r>
            <a:r>
              <a:rPr lang="fr-FR" sz="1100" dirty="0">
                <a:solidFill>
                  <a:schemeClr val="accent1"/>
                </a:solidFill>
              </a:rPr>
              <a:t> </a:t>
            </a:r>
          </a:p>
          <a:p>
            <a:pPr>
              <a:spcBef>
                <a:spcPts val="300"/>
              </a:spcBef>
              <a:spcAft>
                <a:spcPts val="300"/>
              </a:spcAft>
            </a:pPr>
            <a:endParaRPr lang="fr-FR" sz="1100" dirty="0"/>
          </a:p>
          <a:p>
            <a:pPr>
              <a:spcBef>
                <a:spcPts val="300"/>
              </a:spcBef>
              <a:spcAft>
                <a:spcPts val="300"/>
              </a:spcAft>
            </a:pPr>
            <a:r>
              <a:rPr lang="fr-FR" sz="1100" b="1" dirty="0"/>
              <a:t>ARS Martinique</a:t>
            </a:r>
          </a:p>
          <a:p>
            <a:pPr>
              <a:spcBef>
                <a:spcPts val="300"/>
              </a:spcBef>
              <a:spcAft>
                <a:spcPts val="300"/>
              </a:spcAft>
            </a:pPr>
            <a:r>
              <a:rPr lang="fr-FR" sz="1100" dirty="0"/>
              <a:t>Contact : </a:t>
            </a:r>
            <a:r>
              <a:rPr lang="fr-FR" sz="1100" u="sng" dirty="0">
                <a:solidFill>
                  <a:schemeClr val="accent1"/>
                </a:solidFill>
              </a:rPr>
              <a:t>contact.ars.martinique@sante.fr</a:t>
            </a:r>
          </a:p>
          <a:p>
            <a:pPr>
              <a:spcBef>
                <a:spcPts val="300"/>
              </a:spcBef>
              <a:spcAft>
                <a:spcPts val="300"/>
              </a:spcAft>
            </a:pPr>
            <a:endParaRPr lang="fr-FR" sz="1100" dirty="0"/>
          </a:p>
          <a:p>
            <a:pPr>
              <a:spcBef>
                <a:spcPts val="300"/>
              </a:spcBef>
              <a:spcAft>
                <a:spcPts val="300"/>
              </a:spcAft>
            </a:pPr>
            <a:r>
              <a:rPr lang="fr-FR" sz="1100" b="1" dirty="0"/>
              <a:t>ARS Normandie</a:t>
            </a:r>
          </a:p>
          <a:p>
            <a:pPr>
              <a:spcBef>
                <a:spcPts val="300"/>
              </a:spcBef>
              <a:spcAft>
                <a:spcPts val="300"/>
              </a:spcAft>
            </a:pPr>
            <a:r>
              <a:rPr lang="fr-FR" sz="1100" dirty="0"/>
              <a:t>Contact </a:t>
            </a:r>
            <a:r>
              <a:rPr lang="fr-FR" sz="1100" dirty="0" smtClean="0"/>
              <a:t>: </a:t>
            </a:r>
            <a:r>
              <a:rPr lang="fr-FR" sz="1100" dirty="0" smtClean="0">
                <a:hlinkClick r:id="rId17"/>
              </a:rPr>
              <a:t>ars-normandie-covid-prelevements@ars.sante.fr</a:t>
            </a:r>
            <a:r>
              <a:rPr lang="fr-FR" sz="1100" dirty="0" smtClean="0"/>
              <a:t> </a:t>
            </a:r>
            <a:endParaRPr lang="fr-FR" sz="1100" dirty="0"/>
          </a:p>
          <a:p>
            <a:pPr algn="l">
              <a:spcBef>
                <a:spcPts val="300"/>
              </a:spcBef>
              <a:spcAft>
                <a:spcPts val="300"/>
              </a:spcAft>
              <a:buNone/>
            </a:pPr>
            <a:endParaRPr lang="fr-FR" sz="1100" b="1" dirty="0"/>
          </a:p>
          <a:p>
            <a:pPr algn="l">
              <a:spcBef>
                <a:spcPts val="300"/>
              </a:spcBef>
              <a:spcAft>
                <a:spcPts val="300"/>
              </a:spcAft>
              <a:buNone/>
            </a:pPr>
            <a:endParaRPr lang="fr-FR" sz="1100" dirty="0"/>
          </a:p>
          <a:p>
            <a:pPr algn="l">
              <a:spcBef>
                <a:spcPts val="300"/>
              </a:spcBef>
              <a:spcAft>
                <a:spcPts val="300"/>
              </a:spcAft>
              <a:buNone/>
            </a:pPr>
            <a:endParaRPr lang="fr-FR" sz="1100" dirty="0"/>
          </a:p>
          <a:p>
            <a:pPr algn="l">
              <a:spcBef>
                <a:spcPts val="300"/>
              </a:spcBef>
              <a:spcAft>
                <a:spcPts val="300"/>
              </a:spcAft>
              <a:buNone/>
            </a:pPr>
            <a:endParaRPr lang="fr-FR" sz="1100" dirty="0"/>
          </a:p>
          <a:p>
            <a:pPr algn="l">
              <a:spcBef>
                <a:spcPts val="300"/>
              </a:spcBef>
              <a:spcAft>
                <a:spcPts val="300"/>
              </a:spcAft>
              <a:buNone/>
            </a:pPr>
            <a:endParaRPr lang="fr-FR" sz="1200" dirty="0"/>
          </a:p>
        </p:txBody>
      </p:sp>
      <p:sp>
        <p:nvSpPr>
          <p:cNvPr id="33" name="TextBox 32">
            <a:extLst>
              <a:ext uri="{FF2B5EF4-FFF2-40B4-BE49-F238E27FC236}">
                <a16:creationId xmlns:a16="http://schemas.microsoft.com/office/drawing/2014/main" xmlns="" id="{DC78B1D2-246A-4C28-B3CC-345FB5499E95}"/>
              </a:ext>
            </a:extLst>
          </p:cNvPr>
          <p:cNvSpPr txBox="1"/>
          <p:nvPr/>
        </p:nvSpPr>
        <p:spPr>
          <a:xfrm>
            <a:off x="7837715" y="1930497"/>
            <a:ext cx="3374571" cy="4463144"/>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100" b="1" dirty="0"/>
              <a:t>ARS Nouvelle-Aquitaine</a:t>
            </a:r>
          </a:p>
          <a:p>
            <a:pPr>
              <a:spcBef>
                <a:spcPts val="300"/>
              </a:spcBef>
              <a:spcAft>
                <a:spcPts val="300"/>
              </a:spcAft>
            </a:pPr>
            <a:r>
              <a:rPr lang="fr-FR" sz="1100" dirty="0"/>
              <a:t>Contact : </a:t>
            </a:r>
            <a:r>
              <a:rPr lang="fr-FR" sz="1100" u="sng" dirty="0">
                <a:solidFill>
                  <a:schemeClr val="accent1"/>
                </a:solidFill>
                <a:hlinkClick r:id="rId18">
                  <a:extLst>
                    <a:ext uri="{A12FA001-AC4F-418D-AE19-62706E023703}">
                      <ahyp:hlinkClr xmlns="" xmlns:ahyp="http://schemas.microsoft.com/office/drawing/2018/hyperlinkcolor" val="tx"/>
                    </a:ext>
                  </a:extLst>
                </a:hlinkClick>
              </a:rPr>
              <a:t>ars33-crise@ars.sante.fr</a:t>
            </a:r>
            <a:endParaRPr lang="fr-FR" sz="1100" dirty="0">
              <a:solidFill>
                <a:schemeClr val="accent1"/>
              </a:solidFill>
            </a:endParaRPr>
          </a:p>
          <a:p>
            <a:pPr>
              <a:spcBef>
                <a:spcPts val="300"/>
              </a:spcBef>
              <a:spcAft>
                <a:spcPts val="300"/>
              </a:spcAft>
            </a:pPr>
            <a:endParaRPr lang="fr-FR" sz="1100" b="1" dirty="0"/>
          </a:p>
          <a:p>
            <a:pPr>
              <a:spcBef>
                <a:spcPts val="300"/>
              </a:spcBef>
              <a:spcAft>
                <a:spcPts val="300"/>
              </a:spcAft>
            </a:pPr>
            <a:r>
              <a:rPr lang="fr-FR" sz="1100" b="1" dirty="0"/>
              <a:t>ARS Occitanie</a:t>
            </a:r>
          </a:p>
          <a:p>
            <a:pPr>
              <a:spcBef>
                <a:spcPts val="300"/>
              </a:spcBef>
              <a:spcAft>
                <a:spcPts val="300"/>
              </a:spcAft>
            </a:pPr>
            <a:r>
              <a:rPr lang="fr-FR" sz="1100" dirty="0"/>
              <a:t>Contact : </a:t>
            </a:r>
            <a:r>
              <a:rPr lang="fr-FR" sz="1100" u="sng" dirty="0">
                <a:solidFill>
                  <a:schemeClr val="accent1"/>
                </a:solidFill>
              </a:rPr>
              <a:t>ars-oc-covid-ville-tests@ars.sante.fr</a:t>
            </a:r>
          </a:p>
          <a:p>
            <a:pPr>
              <a:spcBef>
                <a:spcPts val="300"/>
              </a:spcBef>
              <a:spcAft>
                <a:spcPts val="300"/>
              </a:spcAft>
            </a:pPr>
            <a:endParaRPr lang="fr-FR" sz="1100" b="1" dirty="0"/>
          </a:p>
          <a:p>
            <a:pPr>
              <a:spcBef>
                <a:spcPts val="300"/>
              </a:spcBef>
              <a:spcAft>
                <a:spcPts val="300"/>
              </a:spcAft>
            </a:pPr>
            <a:r>
              <a:rPr lang="fr-FR" sz="1100" b="1" dirty="0"/>
              <a:t>ARS Pays-de-la-Loire </a:t>
            </a:r>
          </a:p>
          <a:p>
            <a:pPr>
              <a:spcBef>
                <a:spcPts val="300"/>
              </a:spcBef>
              <a:spcAft>
                <a:spcPts val="300"/>
              </a:spcAft>
            </a:pPr>
            <a:r>
              <a:rPr lang="fr-FR" sz="1100" dirty="0"/>
              <a:t>Contact : </a:t>
            </a:r>
            <a:r>
              <a:rPr lang="fr-FR" sz="1100" u="sng" dirty="0">
                <a:solidFill>
                  <a:schemeClr val="accent1"/>
                </a:solidFill>
                <a:hlinkClick r:id="rId19">
                  <a:extLst>
                    <a:ext uri="{A12FA001-AC4F-418D-AE19-62706E023703}">
                      <ahyp:hlinkClr xmlns="" xmlns:ahyp="http://schemas.microsoft.com/office/drawing/2018/hyperlinkcolor" val="tx"/>
                    </a:ext>
                  </a:extLst>
                </a:hlinkClick>
              </a:rPr>
              <a:t>ARS-PDL-covid-virologie@ars.sante.fr</a:t>
            </a:r>
            <a:endParaRPr lang="fr-FR" sz="1100" dirty="0">
              <a:solidFill>
                <a:schemeClr val="accent1"/>
              </a:solidFill>
            </a:endParaRPr>
          </a:p>
          <a:p>
            <a:pPr algn="l">
              <a:spcBef>
                <a:spcPts val="300"/>
              </a:spcBef>
              <a:spcAft>
                <a:spcPts val="300"/>
              </a:spcAft>
              <a:buNone/>
            </a:pPr>
            <a:endParaRPr lang="fr-FR" sz="1100" b="1" dirty="0"/>
          </a:p>
          <a:p>
            <a:pPr algn="l">
              <a:spcBef>
                <a:spcPts val="300"/>
              </a:spcBef>
              <a:spcAft>
                <a:spcPts val="300"/>
              </a:spcAft>
              <a:buNone/>
            </a:pPr>
            <a:r>
              <a:rPr lang="fr-FR" sz="1100" b="1" dirty="0"/>
              <a:t>ARS Provence-Alpes-Côte d’Azur</a:t>
            </a:r>
          </a:p>
          <a:p>
            <a:pPr>
              <a:spcBef>
                <a:spcPts val="300"/>
              </a:spcBef>
              <a:spcAft>
                <a:spcPts val="300"/>
              </a:spcAft>
            </a:pPr>
            <a:r>
              <a:rPr lang="fr-FR" sz="1100" dirty="0"/>
              <a:t>Contact :</a:t>
            </a:r>
            <a:r>
              <a:rPr lang="fr-FR" sz="1100" u="sng" dirty="0">
                <a:solidFill>
                  <a:schemeClr val="accent1"/>
                </a:solidFill>
                <a:hlinkClick r:id="rId20">
                  <a:extLst>
                    <a:ext uri="{A12FA001-AC4F-418D-AE19-62706E023703}">
                      <ahyp:hlinkClr xmlns="" xmlns:ahyp="http://schemas.microsoft.com/office/drawing/2018/hyperlinkcolor" val="tx"/>
                    </a:ext>
                  </a:extLst>
                </a:hlinkClick>
              </a:rPr>
              <a:t>ARS-PACA-AXE-TESTER@ars.sante.fr</a:t>
            </a:r>
            <a:endParaRPr lang="fr-FR" sz="1100" dirty="0">
              <a:solidFill>
                <a:schemeClr val="accent1"/>
              </a:solidFill>
            </a:endParaRPr>
          </a:p>
          <a:p>
            <a:pPr algn="l">
              <a:spcBef>
                <a:spcPts val="300"/>
              </a:spcBef>
              <a:spcAft>
                <a:spcPts val="300"/>
              </a:spcAft>
              <a:buNone/>
            </a:pPr>
            <a:r>
              <a:rPr lang="fr-FR" sz="1100" b="1" dirty="0"/>
              <a:t>ARS Mayotte </a:t>
            </a:r>
          </a:p>
          <a:p>
            <a:r>
              <a:rPr lang="fr-FR" sz="1100" dirty="0"/>
              <a:t>Contact : Julien </a:t>
            </a:r>
            <a:r>
              <a:rPr lang="fr-FR" sz="1100" dirty="0" err="1"/>
              <a:t>Perrez</a:t>
            </a:r>
            <a:r>
              <a:rPr lang="fr-FR" sz="1100" dirty="0"/>
              <a:t> </a:t>
            </a:r>
          </a:p>
          <a:p>
            <a:r>
              <a:rPr lang="fr-FR" sz="1100" dirty="0"/>
              <a:t>Tél : 02 69 61 83 20 </a:t>
            </a:r>
          </a:p>
          <a:p>
            <a:pPr>
              <a:spcBef>
                <a:spcPts val="300"/>
              </a:spcBef>
              <a:spcAft>
                <a:spcPts val="300"/>
              </a:spcAft>
            </a:pPr>
            <a:r>
              <a:rPr lang="fr-FR" sz="1100" u="sng" dirty="0">
                <a:solidFill>
                  <a:schemeClr val="accent1"/>
                </a:solidFill>
                <a:hlinkClick r:id="rId21">
                  <a:extLst>
                    <a:ext uri="{A12FA001-AC4F-418D-AE19-62706E023703}">
                      <ahyp:hlinkClr xmlns="" xmlns:ahyp="http://schemas.microsoft.com/office/drawing/2018/hyperlinkcolor" val="tx"/>
                    </a:ext>
                  </a:extLst>
                </a:hlinkClick>
              </a:rPr>
              <a:t>julien.perrez@ars.sante.fr</a:t>
            </a:r>
            <a:endParaRPr lang="fr-FR" sz="1100" dirty="0">
              <a:solidFill>
                <a:schemeClr val="accent1"/>
              </a:solidFill>
            </a:endParaRPr>
          </a:p>
          <a:p>
            <a:pPr algn="l">
              <a:spcBef>
                <a:spcPts val="300"/>
              </a:spcBef>
              <a:spcAft>
                <a:spcPts val="300"/>
              </a:spcAft>
              <a:buNone/>
            </a:pPr>
            <a:endParaRPr lang="fr-FR" sz="1200" dirty="0"/>
          </a:p>
          <a:p>
            <a:pPr algn="l">
              <a:spcBef>
                <a:spcPts val="300"/>
              </a:spcBef>
              <a:spcAft>
                <a:spcPts val="300"/>
              </a:spcAft>
              <a:buNone/>
            </a:pPr>
            <a:endParaRPr lang="fr-FR" sz="1200" dirty="0"/>
          </a:p>
          <a:p>
            <a:pPr algn="l">
              <a:spcBef>
                <a:spcPts val="300"/>
              </a:spcBef>
              <a:spcAft>
                <a:spcPts val="300"/>
              </a:spcAft>
              <a:buNone/>
            </a:pPr>
            <a:endParaRPr lang="fr-FR" sz="1200" dirty="0"/>
          </a:p>
          <a:p>
            <a:pPr algn="l">
              <a:spcBef>
                <a:spcPts val="300"/>
              </a:spcBef>
              <a:spcAft>
                <a:spcPts val="300"/>
              </a:spcAft>
              <a:buNone/>
            </a:pPr>
            <a:endParaRPr lang="fr-FR" sz="1200" dirty="0"/>
          </a:p>
        </p:txBody>
      </p:sp>
      <p:sp>
        <p:nvSpPr>
          <p:cNvPr id="3" name="ZoneTexte 2">
            <a:extLst>
              <a:ext uri="{FF2B5EF4-FFF2-40B4-BE49-F238E27FC236}">
                <a16:creationId xmlns:a16="http://schemas.microsoft.com/office/drawing/2014/main" xmlns="" id="{DD50177F-8623-524B-AF7C-4E420D7132F4}"/>
              </a:ext>
            </a:extLst>
          </p:cNvPr>
          <p:cNvSpPr txBox="1"/>
          <p:nvPr/>
        </p:nvSpPr>
        <p:spPr>
          <a:xfrm>
            <a:off x="5957455" y="1385455"/>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fr-FR" sz="1600" dirty="0"/>
          </a:p>
        </p:txBody>
      </p:sp>
    </p:spTree>
    <p:extLst>
      <p:ext uri="{BB962C8B-B14F-4D97-AF65-F5344CB8AC3E}">
        <p14:creationId xmlns:p14="http://schemas.microsoft.com/office/powerpoint/2010/main" val="178917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04"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684021" y="248462"/>
            <a:ext cx="10120883" cy="384721"/>
          </a:xfrm>
        </p:spPr>
        <p:txBody>
          <a:bodyPr vert="horz"/>
          <a:lstStyle/>
          <a:p>
            <a:pPr algn="ctr"/>
            <a:r>
              <a:rPr lang="fr-FR" dirty="0"/>
              <a:t>Les modalités </a:t>
            </a:r>
            <a:r>
              <a:rPr lang="fr-FR" dirty="0" smtClean="0"/>
              <a:t>matérielles du barnum d’autotests </a:t>
            </a:r>
            <a:r>
              <a:rPr lang="fr-FR" sz="2800" dirty="0"/>
              <a:t>sous la supervision de professionnels</a:t>
            </a:r>
            <a:endParaRPr lang="fr-FR"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ZoneTexte 4"/>
          <p:cNvSpPr txBox="1"/>
          <p:nvPr/>
        </p:nvSpPr>
        <p:spPr>
          <a:xfrm>
            <a:off x="425465" y="1169912"/>
            <a:ext cx="11406871" cy="4316778"/>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500" dirty="0"/>
              <a:t>L’organisation </a:t>
            </a:r>
            <a:r>
              <a:rPr lang="fr-FR" sz="1500" dirty="0" smtClean="0"/>
              <a:t>d’un barnum d’autotest réalisé sous </a:t>
            </a:r>
            <a:r>
              <a:rPr lang="fr-FR" sz="1500" dirty="0"/>
              <a:t>la supervision de professionnels </a:t>
            </a:r>
            <a:r>
              <a:rPr lang="fr-FR" sz="1500" dirty="0" smtClean="0"/>
              <a:t>est </a:t>
            </a:r>
            <a:r>
              <a:rPr lang="fr-FR" sz="1500" dirty="0"/>
              <a:t>conditionnée </a:t>
            </a:r>
            <a:r>
              <a:rPr lang="fr-FR" sz="1500" dirty="0" smtClean="0"/>
              <a:t>aux modalités suivantes, précisées dans le protocole dédié : </a:t>
            </a:r>
            <a:endParaRPr lang="fr-FR" sz="1500" dirty="0"/>
          </a:p>
          <a:p>
            <a:pPr marL="285750" indent="-285750">
              <a:spcBef>
                <a:spcPts val="300"/>
              </a:spcBef>
              <a:spcAft>
                <a:spcPts val="300"/>
              </a:spcAft>
              <a:buFont typeface="Arial" panose="020B0604020202020204" pitchFamily="34" charset="0"/>
              <a:buChar char="•"/>
            </a:pPr>
            <a:r>
              <a:rPr lang="fr-FR" sz="1500" dirty="0"/>
              <a:t>Le barnum doit </a:t>
            </a:r>
            <a:r>
              <a:rPr lang="fr-FR" sz="1500" dirty="0" smtClean="0"/>
              <a:t>se situer </a:t>
            </a:r>
            <a:r>
              <a:rPr lang="fr-FR" sz="1500" dirty="0"/>
              <a:t>dans un endroit </a:t>
            </a:r>
            <a:r>
              <a:rPr lang="fr-FR" sz="1500" dirty="0" smtClean="0"/>
              <a:t>calme avec possibilité d’aération ou de ventilation et disposant d’un mobilier adapté (table, chaise) ; </a:t>
            </a:r>
          </a:p>
          <a:p>
            <a:pPr marL="285750" indent="-285750">
              <a:spcBef>
                <a:spcPts val="300"/>
              </a:spcBef>
              <a:spcAft>
                <a:spcPts val="300"/>
              </a:spcAft>
              <a:buFont typeface="Arial" panose="020B0604020202020204" pitchFamily="34" charset="0"/>
              <a:buChar char="•"/>
            </a:pPr>
            <a:r>
              <a:rPr lang="fr-FR" sz="1500" dirty="0" smtClean="0"/>
              <a:t>S’assurer de la supervision, sur place, par un professionnel de santé et ou par des superviseurs agissant sous sa responsabilité (kit de formation) ;</a:t>
            </a:r>
          </a:p>
          <a:p>
            <a:pPr marL="285750" indent="-285750">
              <a:spcBef>
                <a:spcPts val="300"/>
              </a:spcBef>
              <a:spcAft>
                <a:spcPts val="300"/>
              </a:spcAft>
              <a:buFont typeface="Arial" panose="020B0604020202020204" pitchFamily="34" charset="0"/>
              <a:buChar char="•"/>
            </a:pPr>
            <a:r>
              <a:rPr lang="fr-FR" sz="1500" dirty="0" smtClean="0"/>
              <a:t>Mise à disposition des documents de communication (guide de réalisation, affiche, vidéo, etc.)</a:t>
            </a:r>
          </a:p>
          <a:p>
            <a:pPr marL="285750" indent="-285750">
              <a:spcBef>
                <a:spcPts val="300"/>
              </a:spcBef>
              <a:spcAft>
                <a:spcPts val="300"/>
              </a:spcAft>
              <a:buFont typeface="Arial" panose="020B0604020202020204" pitchFamily="34" charset="0"/>
              <a:buChar char="•"/>
            </a:pPr>
            <a:r>
              <a:rPr lang="fr-FR" sz="1500" dirty="0" smtClean="0"/>
              <a:t>Mise en place d’un circuit de marche « vers l’avant » ;</a:t>
            </a:r>
            <a:endParaRPr lang="fr-FR" sz="1500" dirty="0"/>
          </a:p>
          <a:p>
            <a:pPr marL="285750" indent="-285750">
              <a:spcBef>
                <a:spcPts val="300"/>
              </a:spcBef>
              <a:spcAft>
                <a:spcPts val="300"/>
              </a:spcAft>
              <a:buFont typeface="Arial" panose="020B0604020202020204" pitchFamily="34" charset="0"/>
              <a:buChar char="•"/>
            </a:pPr>
            <a:r>
              <a:rPr lang="fr-FR" sz="1500" dirty="0" smtClean="0"/>
              <a:t>Matériel </a:t>
            </a:r>
            <a:r>
              <a:rPr lang="fr-FR" sz="1500" dirty="0"/>
              <a:t>nécessaire pour la réalisation du </a:t>
            </a:r>
            <a:r>
              <a:rPr lang="fr-FR" sz="1500" dirty="0" smtClean="0"/>
              <a:t>test, le professionnel </a:t>
            </a:r>
            <a:r>
              <a:rPr lang="fr-FR" sz="1500" dirty="0"/>
              <a:t>doit s'assurer de disposer d'un stock </a:t>
            </a:r>
            <a:r>
              <a:rPr lang="fr-FR" sz="1500" dirty="0" smtClean="0"/>
              <a:t>suffisant et de respecter les modalités de conservation ;</a:t>
            </a:r>
            <a:endParaRPr lang="fr-FR" sz="1500" dirty="0"/>
          </a:p>
          <a:p>
            <a:pPr marL="285750" indent="-285750">
              <a:spcBef>
                <a:spcPts val="300"/>
              </a:spcBef>
              <a:spcAft>
                <a:spcPts val="300"/>
              </a:spcAft>
              <a:buFont typeface="Arial" panose="020B0604020202020204" pitchFamily="34" charset="0"/>
              <a:buChar char="•"/>
            </a:pPr>
            <a:r>
              <a:rPr lang="fr-FR" sz="1500" dirty="0" smtClean="0"/>
              <a:t>Matériel nécessaire à la protection des superviseurs requis ;</a:t>
            </a:r>
          </a:p>
          <a:p>
            <a:pPr marL="285750" indent="-285750">
              <a:spcBef>
                <a:spcPts val="300"/>
              </a:spcBef>
              <a:spcAft>
                <a:spcPts val="300"/>
              </a:spcAft>
              <a:buFont typeface="Arial" panose="020B0604020202020204" pitchFamily="34" charset="0"/>
              <a:buChar char="•"/>
            </a:pPr>
            <a:r>
              <a:rPr lang="fr-FR" sz="1500" dirty="0"/>
              <a:t>Existence d'un point d'eau pour le lavage des mains et/ou de solution hydro-alcoolique </a:t>
            </a:r>
            <a:r>
              <a:rPr lang="fr-FR" sz="1500" dirty="0" smtClean="0"/>
              <a:t>;</a:t>
            </a:r>
            <a:endParaRPr lang="fr-FR" sz="1500" dirty="0"/>
          </a:p>
          <a:p>
            <a:pPr marL="285750" indent="-285750">
              <a:spcBef>
                <a:spcPts val="300"/>
              </a:spcBef>
              <a:spcAft>
                <a:spcPts val="300"/>
              </a:spcAft>
              <a:buFont typeface="Arial" panose="020B0604020202020204" pitchFamily="34" charset="0"/>
              <a:buChar char="•"/>
            </a:pPr>
            <a:r>
              <a:rPr lang="fr-FR" sz="1500" dirty="0"/>
              <a:t>Matériel et consommables permettant la désinfection des surfaces en respectant la norme de virucide 14476 ;</a:t>
            </a:r>
          </a:p>
          <a:p>
            <a:pPr marL="285750" indent="-285750">
              <a:spcBef>
                <a:spcPts val="300"/>
              </a:spcBef>
              <a:spcAft>
                <a:spcPts val="300"/>
              </a:spcAft>
              <a:buFont typeface="Arial" panose="020B0604020202020204" pitchFamily="34" charset="0"/>
              <a:buChar char="•"/>
            </a:pPr>
            <a:r>
              <a:rPr lang="fr-FR" sz="1500" dirty="0" smtClean="0"/>
              <a:t>Assurer le circuit </a:t>
            </a:r>
            <a:r>
              <a:rPr lang="fr-FR" sz="1500" dirty="0"/>
              <a:t>d'élimination des déchets </a:t>
            </a:r>
            <a:r>
              <a:rPr lang="fr-FR" sz="1500" dirty="0" smtClean="0"/>
              <a:t>via le circuit des ordures ménagères.</a:t>
            </a:r>
          </a:p>
          <a:p>
            <a:pPr marL="285750" indent="-285750">
              <a:spcBef>
                <a:spcPts val="300"/>
              </a:spcBef>
              <a:spcAft>
                <a:spcPts val="300"/>
              </a:spcAft>
              <a:buFont typeface="Arial" panose="020B0604020202020204" pitchFamily="34" charset="0"/>
              <a:buChar char="•"/>
            </a:pPr>
            <a:endParaRPr lang="fr-FR" sz="1500" dirty="0"/>
          </a:p>
          <a:p>
            <a:pPr>
              <a:spcBef>
                <a:spcPts val="300"/>
              </a:spcBef>
              <a:spcAft>
                <a:spcPts val="300"/>
              </a:spcAft>
            </a:pPr>
            <a:r>
              <a:rPr lang="fr-FR" sz="1500" dirty="0"/>
              <a:t>Il convient également de prévoir des stylos pour que les personnes remplissent le formulaire d’information à renseigner, ainsi qu’une connexion </a:t>
            </a:r>
            <a:r>
              <a:rPr lang="fr-FR" sz="1500" dirty="0" smtClean="0"/>
              <a:t>internet, </a:t>
            </a:r>
            <a:r>
              <a:rPr lang="fr-FR" sz="1500" dirty="0"/>
              <a:t>une </a:t>
            </a:r>
            <a:r>
              <a:rPr lang="fr-FR" sz="1500" dirty="0" smtClean="0"/>
              <a:t>imprimante et du papier </a:t>
            </a:r>
            <a:r>
              <a:rPr lang="fr-FR" sz="1500" dirty="0"/>
              <a:t>pour permettre aux professionnels de santé de se connecter à SI-DEP pour saisir les résultats des tests et générer le certificat de test pour le patient (cf. infra).</a:t>
            </a:r>
          </a:p>
        </p:txBody>
      </p:sp>
      <p:sp>
        <p:nvSpPr>
          <p:cNvPr id="14" name="Rectangle 13"/>
          <p:cNvSpPr/>
          <p:nvPr/>
        </p:nvSpPr>
        <p:spPr>
          <a:xfrm>
            <a:off x="547688" y="6247114"/>
            <a:ext cx="11257216" cy="495875"/>
          </a:xfrm>
          <a:prstGeom prst="rect">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600" b="1" dirty="0">
                <a:solidFill>
                  <a:schemeClr val="accent6">
                    <a:lumMod val="50000"/>
                    <a:lumOff val="50000"/>
                  </a:schemeClr>
                </a:solidFill>
              </a:rPr>
              <a:t>Les organisateurs </a:t>
            </a:r>
            <a:r>
              <a:rPr lang="fr-FR" sz="1600" b="1" dirty="0" smtClean="0">
                <a:solidFill>
                  <a:schemeClr val="accent6">
                    <a:lumMod val="50000"/>
                    <a:lumOff val="50000"/>
                  </a:schemeClr>
                </a:solidFill>
              </a:rPr>
              <a:t>du stand s’assurent </a:t>
            </a:r>
            <a:r>
              <a:rPr lang="fr-FR" sz="1600" b="1" dirty="0">
                <a:solidFill>
                  <a:schemeClr val="accent6">
                    <a:lumMod val="50000"/>
                    <a:lumOff val="50000"/>
                  </a:schemeClr>
                </a:solidFill>
              </a:rPr>
              <a:t>avec le professionnel de santé en charge </a:t>
            </a:r>
            <a:r>
              <a:rPr lang="fr-FR" sz="1600" b="1" dirty="0" smtClean="0">
                <a:solidFill>
                  <a:schemeClr val="accent6">
                    <a:lumMod val="50000"/>
                    <a:lumOff val="50000"/>
                  </a:schemeClr>
                </a:solidFill>
              </a:rPr>
              <a:t>du pilotage, </a:t>
            </a:r>
            <a:r>
              <a:rPr lang="fr-FR" sz="1600" b="1" dirty="0">
                <a:solidFill>
                  <a:schemeClr val="accent6">
                    <a:lumMod val="50000"/>
                    <a:lumOff val="50000"/>
                  </a:schemeClr>
                </a:solidFill>
              </a:rPr>
              <a:t>du respect de ces conditions.</a:t>
            </a:r>
          </a:p>
        </p:txBody>
      </p:sp>
    </p:spTree>
    <p:extLst>
      <p:ext uri="{BB962C8B-B14F-4D97-AF65-F5344CB8AC3E}">
        <p14:creationId xmlns:p14="http://schemas.microsoft.com/office/powerpoint/2010/main" val="272155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0971" y="361939"/>
            <a:ext cx="10120883" cy="384721"/>
          </a:xfrm>
        </p:spPr>
        <p:txBody>
          <a:bodyPr/>
          <a:lstStyle/>
          <a:p>
            <a:r>
              <a:rPr lang="fr-FR" dirty="0" smtClean="0"/>
              <a:t>Ressources utiles et autres documents « clé en main » </a:t>
            </a:r>
            <a:endParaRPr lang="fr-FR" dirty="0"/>
          </a:p>
        </p:txBody>
      </p:sp>
      <p:sp>
        <p:nvSpPr>
          <p:cNvPr id="5" name="ZoneTexte 4"/>
          <p:cNvSpPr txBox="1"/>
          <p:nvPr/>
        </p:nvSpPr>
        <p:spPr>
          <a:xfrm>
            <a:off x="720436" y="1399306"/>
            <a:ext cx="10667999" cy="4627418"/>
          </a:xfrm>
          <a:prstGeom prst="rect">
            <a:avLst/>
          </a:prstGeom>
          <a:ln w="6350">
            <a:noFill/>
            <a:miter lim="800000"/>
          </a:ln>
        </p:spPr>
        <p:txBody>
          <a:bodyPr vert="horz" wrap="square" lIns="0" tIns="0" rIns="0" bIns="0" rtlCol="0">
            <a:noAutofit/>
          </a:bodyPr>
          <a:lstStyle/>
          <a:p>
            <a:pPr marL="285750" indent="-285750" algn="l">
              <a:spcBef>
                <a:spcPts val="300"/>
              </a:spcBef>
              <a:spcAft>
                <a:spcPts val="300"/>
              </a:spcAft>
              <a:buFont typeface="Arial" panose="020B0604020202020204" pitchFamily="34" charset="0"/>
              <a:buChar char="•"/>
            </a:pPr>
            <a:endParaRPr lang="fr-FR" dirty="0" smtClean="0"/>
          </a:p>
          <a:p>
            <a:pPr algn="l">
              <a:spcBef>
                <a:spcPts val="300"/>
              </a:spcBef>
              <a:spcAft>
                <a:spcPts val="300"/>
              </a:spcAft>
            </a:pPr>
            <a:endParaRPr lang="fr-FR" dirty="0"/>
          </a:p>
          <a:p>
            <a:pPr marL="285750" indent="-285750" algn="l">
              <a:spcBef>
                <a:spcPts val="300"/>
              </a:spcBef>
              <a:spcAft>
                <a:spcPts val="300"/>
              </a:spcAft>
              <a:buFont typeface="Arial" panose="020B0604020202020204" pitchFamily="34" charset="0"/>
              <a:buChar char="•"/>
            </a:pPr>
            <a:r>
              <a:rPr lang="fr-FR" dirty="0" smtClean="0"/>
              <a:t>Kit </a:t>
            </a:r>
            <a:r>
              <a:rPr lang="fr-FR" dirty="0"/>
              <a:t>de formation à destination du professionnel de santé chargé de la formation et du pilotage du barnum et des personnes supervisant les </a:t>
            </a:r>
            <a:r>
              <a:rPr lang="fr-FR" dirty="0" smtClean="0"/>
              <a:t>autotests ;</a:t>
            </a:r>
            <a:endParaRPr lang="fr-FR" dirty="0"/>
          </a:p>
          <a:p>
            <a:pPr algn="l">
              <a:spcBef>
                <a:spcPts val="300"/>
              </a:spcBef>
              <a:spcAft>
                <a:spcPts val="300"/>
              </a:spcAft>
            </a:pPr>
            <a:endParaRPr lang="fr-FR" dirty="0"/>
          </a:p>
          <a:p>
            <a:pPr marL="285750" indent="-285750" algn="l">
              <a:spcBef>
                <a:spcPts val="300"/>
              </a:spcBef>
              <a:spcAft>
                <a:spcPts val="300"/>
              </a:spcAft>
              <a:buFont typeface="Arial" panose="020B0604020202020204" pitchFamily="34" charset="0"/>
              <a:buChar char="•"/>
            </a:pPr>
            <a:r>
              <a:rPr lang="fr-FR" dirty="0"/>
              <a:t>Protocole </a:t>
            </a:r>
            <a:r>
              <a:rPr lang="fr-FR" dirty="0" smtClean="0"/>
              <a:t>sanitaire ;</a:t>
            </a:r>
            <a:endParaRPr lang="fr-FR" dirty="0"/>
          </a:p>
          <a:p>
            <a:pPr algn="l">
              <a:spcBef>
                <a:spcPts val="300"/>
              </a:spcBef>
              <a:spcAft>
                <a:spcPts val="300"/>
              </a:spcAft>
            </a:pPr>
            <a:endParaRPr lang="fr-FR" dirty="0"/>
          </a:p>
          <a:p>
            <a:pPr marL="285750" indent="-285750" algn="l">
              <a:spcBef>
                <a:spcPts val="300"/>
              </a:spcBef>
              <a:spcAft>
                <a:spcPts val="300"/>
              </a:spcAft>
              <a:buFont typeface="Arial" panose="020B0604020202020204" pitchFamily="34" charset="0"/>
              <a:buChar char="•"/>
            </a:pPr>
            <a:r>
              <a:rPr lang="fr-FR" dirty="0"/>
              <a:t>Documents de communication (à télécharger sur le site du ministère des solidarités et de la santé – disponibles en plusieurs langues) :</a:t>
            </a:r>
          </a:p>
          <a:p>
            <a:pPr marL="742950" lvl="1" indent="-285750">
              <a:spcBef>
                <a:spcPts val="300"/>
              </a:spcBef>
              <a:spcAft>
                <a:spcPts val="300"/>
              </a:spcAft>
              <a:buFont typeface="Arial" panose="020B0604020202020204" pitchFamily="34" charset="0"/>
              <a:buChar char="•"/>
            </a:pPr>
            <a:r>
              <a:rPr lang="fr-FR" dirty="0"/>
              <a:t>Guide </a:t>
            </a:r>
            <a:r>
              <a:rPr lang="fr-FR" dirty="0" smtClean="0"/>
              <a:t>d’utilisation ;</a:t>
            </a:r>
            <a:endParaRPr lang="fr-FR" dirty="0"/>
          </a:p>
          <a:p>
            <a:pPr marL="742950" lvl="1" indent="-285750">
              <a:spcBef>
                <a:spcPts val="300"/>
              </a:spcBef>
              <a:spcAft>
                <a:spcPts val="300"/>
              </a:spcAft>
              <a:buFont typeface="Arial" panose="020B0604020202020204" pitchFamily="34" charset="0"/>
              <a:buChar char="•"/>
            </a:pPr>
            <a:r>
              <a:rPr lang="fr-FR" dirty="0" smtClean="0"/>
              <a:t>Vidéos ;</a:t>
            </a:r>
            <a:endParaRPr lang="fr-FR" dirty="0"/>
          </a:p>
          <a:p>
            <a:pPr marL="742950" lvl="1" indent="-285750">
              <a:spcBef>
                <a:spcPts val="300"/>
              </a:spcBef>
              <a:spcAft>
                <a:spcPts val="300"/>
              </a:spcAft>
              <a:buFont typeface="Arial" panose="020B0604020202020204" pitchFamily="34" charset="0"/>
              <a:buChar char="•"/>
            </a:pPr>
            <a:r>
              <a:rPr lang="fr-FR" dirty="0" smtClean="0"/>
              <a:t>Affiches ; </a:t>
            </a:r>
            <a:endParaRPr lang="fr-FR" dirty="0"/>
          </a:p>
          <a:p>
            <a:pPr marL="742950" lvl="1" indent="-285750">
              <a:spcBef>
                <a:spcPts val="300"/>
              </a:spcBef>
              <a:spcAft>
                <a:spcPts val="300"/>
              </a:spcAft>
              <a:buFont typeface="Arial" panose="020B0604020202020204" pitchFamily="34" charset="0"/>
              <a:buChar char="•"/>
            </a:pPr>
            <a:r>
              <a:rPr lang="fr-FR" dirty="0" smtClean="0"/>
              <a:t>Foire aux questions (FAQ).</a:t>
            </a:r>
            <a:endParaRPr lang="fr-FR" dirty="0"/>
          </a:p>
        </p:txBody>
      </p:sp>
    </p:spTree>
    <p:extLst>
      <p:ext uri="{BB962C8B-B14F-4D97-AF65-F5344CB8AC3E}">
        <p14:creationId xmlns:p14="http://schemas.microsoft.com/office/powerpoint/2010/main" val="164728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6889" y="1246904"/>
            <a:ext cx="11509117" cy="5846619"/>
          </a:xfrm>
        </p:spPr>
        <p:txBody>
          <a:bodyPr>
            <a:noAutofit/>
          </a:bodyPr>
          <a:lstStyle/>
          <a:p>
            <a:pPr marL="0" indent="0">
              <a:buNone/>
            </a:pPr>
            <a:r>
              <a:rPr lang="fr-FR" sz="1800" b="1" u="sng" dirty="0" smtClean="0">
                <a:latin typeface="Arial" panose="020B0604020202020204" pitchFamily="34" charset="0"/>
                <a:cs typeface="Arial" panose="020B0604020202020204" pitchFamily="34" charset="0"/>
              </a:rPr>
              <a:t>Objectifs</a:t>
            </a:r>
            <a:endParaRPr lang="fr-FR" sz="1800"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Développer l’offre de tests </a:t>
            </a:r>
            <a:r>
              <a:rPr lang="fr-FR" sz="1600" dirty="0">
                <a:latin typeface="Arial" panose="020B0604020202020204" pitchFamily="34" charset="0"/>
                <a:cs typeface="Arial" panose="020B0604020202020204" pitchFamily="34" charset="0"/>
              </a:rPr>
              <a:t>au sein des territoires permettant à la population </a:t>
            </a:r>
            <a:r>
              <a:rPr lang="fr-FR" sz="1600" dirty="0" smtClean="0">
                <a:latin typeface="Arial" panose="020B0604020202020204" pitchFamily="34" charset="0"/>
                <a:cs typeface="Arial" panose="020B0604020202020204" pitchFamily="34" charset="0"/>
              </a:rPr>
              <a:t>sans schéma vaccinal complet et </a:t>
            </a:r>
            <a:r>
              <a:rPr lang="fr-FR" sz="1600" dirty="0">
                <a:latin typeface="Arial" panose="020B0604020202020204" pitchFamily="34" charset="0"/>
                <a:cs typeface="Arial" panose="020B0604020202020204" pitchFamily="34" charset="0"/>
              </a:rPr>
              <a:t>non immunisée d’accéder à des activités soumises au </a:t>
            </a:r>
            <a:r>
              <a:rPr lang="fr-FR" sz="1600" dirty="0" smtClean="0">
                <a:latin typeface="Arial" panose="020B0604020202020204" pitchFamily="34" charset="0"/>
                <a:cs typeface="Arial" panose="020B0604020202020204" pitchFamily="34" charset="0"/>
              </a:rPr>
              <a:t>passe </a:t>
            </a:r>
            <a:r>
              <a:rPr lang="fr-FR" sz="1600" dirty="0">
                <a:latin typeface="Arial" panose="020B0604020202020204" pitchFamily="34" charset="0"/>
                <a:cs typeface="Arial" panose="020B0604020202020204" pitchFamily="34" charset="0"/>
              </a:rPr>
              <a:t>sanitaire </a:t>
            </a:r>
            <a:r>
              <a:rPr lang="fr-FR" sz="1600" dirty="0" smtClean="0">
                <a:latin typeface="Arial" panose="020B0604020202020204" pitchFamily="34" charset="0"/>
                <a:cs typeface="Arial" panose="020B0604020202020204" pitchFamily="34" charset="0"/>
              </a:rPr>
              <a:t>:</a:t>
            </a:r>
          </a:p>
          <a:p>
            <a:pPr lvl="1"/>
            <a:r>
              <a:rPr lang="fr-FR" sz="1600" dirty="0" smtClean="0">
                <a:latin typeface="Arial" panose="020B0604020202020204" pitchFamily="34" charset="0"/>
                <a:cs typeface="Arial" panose="020B0604020202020204" pitchFamily="34" charset="0"/>
              </a:rPr>
              <a:t>Activités </a:t>
            </a:r>
            <a:r>
              <a:rPr lang="fr-FR" sz="1600" dirty="0">
                <a:latin typeface="Arial" panose="020B0604020202020204" pitchFamily="34" charset="0"/>
                <a:cs typeface="Arial" panose="020B0604020202020204" pitchFamily="34" charset="0"/>
              </a:rPr>
              <a:t>de loisir : lieux (théâtres, cinémas) et évènements (festivals) culturels, manifestations </a:t>
            </a:r>
            <a:r>
              <a:rPr lang="fr-FR" sz="1600" dirty="0" smtClean="0">
                <a:latin typeface="Arial" panose="020B0604020202020204" pitchFamily="34" charset="0"/>
                <a:cs typeface="Arial" panose="020B0604020202020204" pitchFamily="34" charset="0"/>
              </a:rPr>
              <a:t>sportives ;</a:t>
            </a:r>
            <a:endParaRPr lang="fr-FR" sz="1600" dirty="0">
              <a:latin typeface="Arial" panose="020B060402020202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P</a:t>
            </a:r>
            <a:r>
              <a:rPr lang="fr-FR" sz="1600" dirty="0" smtClean="0">
                <a:latin typeface="Arial" panose="020B0604020202020204" pitchFamily="34" charset="0"/>
                <a:cs typeface="Arial" panose="020B0604020202020204" pitchFamily="34" charset="0"/>
              </a:rPr>
              <a:t>uis </a:t>
            </a:r>
            <a:r>
              <a:rPr lang="fr-FR" sz="1600" dirty="0">
                <a:latin typeface="Arial" panose="020B0604020202020204" pitchFamily="34" charset="0"/>
                <a:cs typeface="Arial" panose="020B0604020202020204" pitchFamily="34" charset="0"/>
              </a:rPr>
              <a:t>à compter </a:t>
            </a:r>
            <a:r>
              <a:rPr lang="fr-FR" sz="1600" dirty="0" smtClean="0">
                <a:latin typeface="Arial" panose="020B0604020202020204" pitchFamily="34" charset="0"/>
                <a:cs typeface="Arial" panose="020B0604020202020204" pitchFamily="34" charset="0"/>
              </a:rPr>
              <a:t>du 9 août 2021: </a:t>
            </a:r>
            <a:r>
              <a:rPr lang="fr-FR" sz="1600" dirty="0">
                <a:latin typeface="Arial" panose="020B0604020202020204" pitchFamily="34" charset="0"/>
                <a:cs typeface="Arial" panose="020B0604020202020204" pitchFamily="34" charset="0"/>
              </a:rPr>
              <a:t>bars, restaurants, transports intérieurs longues distances, visite en établissements sanitaires et médico-sociaux, grands centres commerciaux sur décision préfectorales selon le contexte </a:t>
            </a:r>
            <a:r>
              <a:rPr lang="fr-FR" sz="1600" dirty="0" smtClean="0">
                <a:latin typeface="Arial" panose="020B0604020202020204" pitchFamily="34" charset="0"/>
                <a:cs typeface="Arial" panose="020B0604020202020204" pitchFamily="34" charset="0"/>
              </a:rPr>
              <a:t>sanitaire.</a:t>
            </a:r>
            <a:endParaRPr lang="fr-FR" sz="1600"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Soutenir la vie économique et sociale locale </a:t>
            </a:r>
            <a:r>
              <a:rPr lang="fr-FR" sz="1600" dirty="0">
                <a:latin typeface="Arial" panose="020B0604020202020204" pitchFamily="34" charset="0"/>
                <a:cs typeface="Arial" panose="020B0604020202020204" pitchFamily="34" charset="0"/>
              </a:rPr>
              <a:t>sans renoncer à contenir collectivement la circulation du </a:t>
            </a:r>
            <a:r>
              <a:rPr lang="fr-FR" sz="1600" dirty="0" smtClean="0">
                <a:latin typeface="Arial" panose="020B0604020202020204" pitchFamily="34" charset="0"/>
                <a:cs typeface="Arial" panose="020B0604020202020204" pitchFamily="34" charset="0"/>
              </a:rPr>
              <a:t>virus ;</a:t>
            </a:r>
            <a:endParaRPr lang="fr-FR" sz="1600"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Proposer une formule agile, facilement adaptable </a:t>
            </a:r>
            <a:r>
              <a:rPr lang="fr-FR" sz="1600" dirty="0">
                <a:latin typeface="Arial" panose="020B0604020202020204" pitchFamily="34" charset="0"/>
                <a:cs typeface="Arial" panose="020B0604020202020204" pitchFamily="34" charset="0"/>
              </a:rPr>
              <a:t>selon les situations et les besoins </a:t>
            </a:r>
            <a:r>
              <a:rPr lang="fr-FR" sz="1600" dirty="0" smtClean="0">
                <a:latin typeface="Arial" panose="020B0604020202020204" pitchFamily="34" charset="0"/>
                <a:cs typeface="Arial" panose="020B0604020202020204" pitchFamily="34" charset="0"/>
              </a:rPr>
              <a:t>territoriaux, sur le modèle des barnums de tests antigéniques (TAG) ;</a:t>
            </a:r>
            <a:endParaRPr lang="fr-FR" sz="1600" dirty="0">
              <a:latin typeface="Arial" panose="020B0604020202020204" pitchFamily="34" charset="0"/>
              <a:cs typeface="Arial" panose="020B0604020202020204" pitchFamily="34" charset="0"/>
            </a:endParaRPr>
          </a:p>
          <a:p>
            <a:r>
              <a:rPr lang="fr-FR" sz="1600" b="1" dirty="0">
                <a:latin typeface="Arial" panose="020B0604020202020204" pitchFamily="34" charset="0"/>
                <a:cs typeface="Arial" panose="020B0604020202020204" pitchFamily="34" charset="0"/>
              </a:rPr>
              <a:t>Utiliser les atouts des autotests </a:t>
            </a:r>
            <a:r>
              <a:rPr lang="fr-FR" sz="1600" dirty="0">
                <a:latin typeface="Arial" panose="020B0604020202020204" pitchFamily="34" charset="0"/>
                <a:cs typeface="Arial" panose="020B0604020202020204" pitchFamily="34" charset="0"/>
              </a:rPr>
              <a:t>tout en sécurisant leur utilisation dans le cadre d’un usage </a:t>
            </a:r>
            <a:r>
              <a:rPr lang="fr-FR" sz="1600" dirty="0" smtClean="0">
                <a:latin typeface="Arial" panose="020B0604020202020204" pitchFamily="34" charset="0"/>
                <a:cs typeface="Arial" panose="020B0604020202020204" pitchFamily="34" charset="0"/>
              </a:rPr>
              <a:t>supervisé.</a:t>
            </a: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Cette </a:t>
            </a:r>
            <a:r>
              <a:rPr lang="fr-FR" sz="1600" dirty="0">
                <a:latin typeface="Arial" panose="020B0604020202020204" pitchFamily="34" charset="0"/>
                <a:cs typeface="Arial" panose="020B0604020202020204" pitchFamily="34" charset="0"/>
              </a:rPr>
              <a:t>offre de tests est complémentaire à celle proposée par les laboratoires (RT-PCR) et en officine </a:t>
            </a:r>
            <a:r>
              <a:rPr lang="fr-FR" sz="1600" dirty="0" smtClean="0">
                <a:latin typeface="Arial" panose="020B0604020202020204" pitchFamily="34" charset="0"/>
                <a:cs typeface="Arial" panose="020B0604020202020204" pitchFamily="34" charset="0"/>
              </a:rPr>
              <a:t>(TAG</a:t>
            </a:r>
            <a:r>
              <a:rPr lang="fr-FR" sz="1600" dirty="0">
                <a:latin typeface="Arial" panose="020B0604020202020204" pitchFamily="34" charset="0"/>
                <a:cs typeface="Arial" panose="020B0604020202020204" pitchFamily="34" charset="0"/>
              </a:rPr>
              <a:t>) qui doivent </a:t>
            </a:r>
            <a:r>
              <a:rPr lang="fr-FR" sz="1600" dirty="0" smtClean="0">
                <a:latin typeface="Arial" panose="020B0604020202020204" pitchFamily="34" charset="0"/>
                <a:cs typeface="Arial" panose="020B0604020202020204" pitchFamily="34" charset="0"/>
              </a:rPr>
              <a:t>continuer, </a:t>
            </a:r>
            <a:r>
              <a:rPr lang="fr-FR" sz="1600" dirty="0">
                <a:latin typeface="Arial" panose="020B0604020202020204" pitchFamily="34" charset="0"/>
                <a:cs typeface="Arial" panose="020B0604020202020204" pitchFamily="34" charset="0"/>
              </a:rPr>
              <a:t>au cours des prochaines </a:t>
            </a:r>
            <a:r>
              <a:rPr lang="fr-FR" sz="1600" dirty="0" smtClean="0">
                <a:latin typeface="Arial" panose="020B0604020202020204" pitchFamily="34" charset="0"/>
                <a:cs typeface="Arial" panose="020B0604020202020204" pitchFamily="34" charset="0"/>
              </a:rPr>
              <a:t>semaines, de </a:t>
            </a:r>
            <a:r>
              <a:rPr lang="fr-FR" sz="1600" dirty="0">
                <a:latin typeface="Arial" panose="020B0604020202020204" pitchFamily="34" charset="0"/>
                <a:cs typeface="Arial" panose="020B0604020202020204" pitchFamily="34" charset="0"/>
              </a:rPr>
              <a:t>contribuer à un haut niveau de </a:t>
            </a:r>
            <a:r>
              <a:rPr lang="fr-FR" sz="1600" dirty="0" smtClean="0">
                <a:latin typeface="Arial" panose="020B0604020202020204" pitchFamily="34" charset="0"/>
                <a:cs typeface="Arial" panose="020B0604020202020204" pitchFamily="34" charset="0"/>
              </a:rPr>
              <a:t>tests.</a:t>
            </a:r>
            <a:endParaRPr lang="fr-FR" sz="1600" dirty="0">
              <a:latin typeface="Arial" panose="020B0604020202020204" pitchFamily="34" charset="0"/>
              <a:cs typeface="Arial" panose="020B0604020202020204" pitchFamily="34" charset="0"/>
            </a:endParaRPr>
          </a:p>
          <a:p>
            <a:pPr marL="0" indent="0">
              <a:buNone/>
            </a:pPr>
            <a:endParaRPr lang="fr-FR" sz="1600" dirty="0">
              <a:latin typeface="Arial" panose="020B0604020202020204" pitchFamily="34" charset="0"/>
              <a:cs typeface="Arial" panose="020B0604020202020204" pitchFamily="34" charset="0"/>
            </a:endParaRPr>
          </a:p>
          <a:p>
            <a:pPr marL="0" indent="0">
              <a:buNone/>
            </a:pPr>
            <a:r>
              <a:rPr lang="fr-FR" sz="1600" u="sng" dirty="0">
                <a:latin typeface="Arial" panose="020B0604020202020204" pitchFamily="34" charset="0"/>
                <a:cs typeface="Arial" panose="020B0604020202020204" pitchFamily="34" charset="0"/>
              </a:rPr>
              <a:t>NB</a:t>
            </a:r>
            <a:r>
              <a:rPr lang="fr-FR" sz="1600" dirty="0">
                <a:latin typeface="Arial" panose="020B0604020202020204" pitchFamily="34" charset="0"/>
                <a:cs typeface="Arial" panose="020B0604020202020204" pitchFamily="34" charset="0"/>
              </a:rPr>
              <a:t> : </a:t>
            </a:r>
            <a:r>
              <a:rPr lang="fr-FR" sz="1600" dirty="0" smtClean="0">
                <a:latin typeface="Arial" panose="020B0604020202020204" pitchFamily="34" charset="0"/>
                <a:cs typeface="Arial" panose="020B0604020202020204" pitchFamily="34" charset="0"/>
              </a:rPr>
              <a:t>Les officines, ainsi que les </a:t>
            </a:r>
            <a:r>
              <a:rPr lang="fr-FR" sz="1600" dirty="0">
                <a:latin typeface="Arial" panose="020B0604020202020204" pitchFamily="34" charset="0"/>
                <a:cs typeface="Arial" panose="020B0604020202020204" pitchFamily="34" charset="0"/>
              </a:rPr>
              <a:t>établissements de santé et médico-sociaux à l’attention du </a:t>
            </a:r>
            <a:r>
              <a:rPr lang="fr-FR" sz="1600" dirty="0" smtClean="0">
                <a:latin typeface="Arial" panose="020B0604020202020204" pitchFamily="34" charset="0"/>
                <a:cs typeface="Arial" panose="020B0604020202020204" pitchFamily="34" charset="0"/>
              </a:rPr>
              <a:t>personnel </a:t>
            </a:r>
            <a:r>
              <a:rPr lang="fr-FR" sz="1600" dirty="0">
                <a:latin typeface="Arial" panose="020B0604020202020204" pitchFamily="34" charset="0"/>
                <a:cs typeface="Arial" panose="020B0604020202020204" pitchFamily="34" charset="0"/>
              </a:rPr>
              <a:t>non </a:t>
            </a:r>
            <a:r>
              <a:rPr lang="fr-FR" sz="1600" dirty="0" smtClean="0">
                <a:latin typeface="Arial" panose="020B0604020202020204" pitchFamily="34" charset="0"/>
                <a:cs typeface="Arial" panose="020B0604020202020204" pitchFamily="34" charset="0"/>
              </a:rPr>
              <a:t>vacciné </a:t>
            </a:r>
            <a:r>
              <a:rPr lang="fr-FR" sz="1600" dirty="0">
                <a:latin typeface="Arial" panose="020B0604020202020204" pitchFamily="34" charset="0"/>
                <a:cs typeface="Arial" panose="020B0604020202020204" pitchFamily="34" charset="0"/>
              </a:rPr>
              <a:t>soumis à une obligation </a:t>
            </a:r>
            <a:r>
              <a:rPr lang="fr-FR" sz="1600" dirty="0" smtClean="0">
                <a:latin typeface="Arial" panose="020B0604020202020204" pitchFamily="34" charset="0"/>
                <a:cs typeface="Arial" panose="020B0604020202020204" pitchFamily="34" charset="0"/>
              </a:rPr>
              <a:t>vaccinale auront la possibilité de proposer des autotests sous la supervision de professionnels de santé.</a:t>
            </a:r>
            <a:endParaRPr lang="fr-FR" sz="1600"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p:txBody>
          <a:bodyPr>
            <a:normAutofit/>
          </a:bodyPr>
          <a:lstStyle/>
          <a:p>
            <a:r>
              <a:rPr lang="fr-FR" sz="3200" dirty="0">
                <a:solidFill>
                  <a:schemeClr val="tx1"/>
                </a:solidFill>
              </a:rPr>
              <a:t>Présentation générale du dispositif </a:t>
            </a:r>
            <a:r>
              <a:rPr lang="fr-FR" sz="2400" dirty="0">
                <a:solidFill>
                  <a:schemeClr val="tx1"/>
                </a:solidFill>
              </a:rPr>
              <a:t>(1/2)</a:t>
            </a:r>
          </a:p>
        </p:txBody>
      </p:sp>
    </p:spTree>
    <p:extLst>
      <p:ext uri="{BB962C8B-B14F-4D97-AF65-F5344CB8AC3E}">
        <p14:creationId xmlns:p14="http://schemas.microsoft.com/office/powerpoint/2010/main" val="325016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2465" y="1245970"/>
            <a:ext cx="11267070" cy="5734361"/>
          </a:xfrm>
        </p:spPr>
        <p:txBody>
          <a:bodyPr>
            <a:noAutofit/>
          </a:bodyPr>
          <a:lstStyle/>
          <a:p>
            <a:pPr marL="0" indent="0">
              <a:buNone/>
            </a:pPr>
            <a:r>
              <a:rPr lang="fr-FR" sz="1600" b="1" u="sng" dirty="0">
                <a:latin typeface="Arial" panose="020B0604020202020204" pitchFamily="34" charset="0"/>
                <a:cs typeface="Arial" panose="020B0604020202020204" pitchFamily="34" charset="0"/>
              </a:rPr>
              <a:t>Public cible</a:t>
            </a:r>
            <a:endParaRPr lang="fr-FR" sz="1600" dirty="0">
              <a:latin typeface="Arial" panose="020B0604020202020204" pitchFamily="34" charset="0"/>
              <a:cs typeface="Arial" panose="020B0604020202020204" pitchFamily="34" charset="0"/>
            </a:endParaRPr>
          </a:p>
          <a:p>
            <a:pPr marL="0" indent="0">
              <a:buNone/>
            </a:pPr>
            <a:r>
              <a:rPr lang="fr-FR" sz="1600" dirty="0">
                <a:latin typeface="Arial" panose="020B0604020202020204" pitchFamily="34" charset="0"/>
                <a:cs typeface="Arial" panose="020B0604020202020204" pitchFamily="34" charset="0"/>
              </a:rPr>
              <a:t>Toute personne </a:t>
            </a:r>
            <a:r>
              <a:rPr lang="fr-FR" sz="1600" b="1" dirty="0">
                <a:latin typeface="Arial" panose="020B0604020202020204" pitchFamily="34" charset="0"/>
                <a:cs typeface="Arial" panose="020B0604020202020204" pitchFamily="34" charset="0"/>
              </a:rPr>
              <a:t>asymptomatique de plus de 18 ans </a:t>
            </a:r>
            <a:r>
              <a:rPr lang="fr-FR" sz="1600" dirty="0">
                <a:latin typeface="Arial" panose="020B0604020202020204" pitchFamily="34" charset="0"/>
                <a:cs typeface="Arial" panose="020B0604020202020204" pitchFamily="34" charset="0"/>
              </a:rPr>
              <a:t>n’ayant pas validé un schéma vaccinal complet</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non immunisée</a:t>
            </a:r>
            <a:r>
              <a:rPr lang="fr-FR" sz="1600" dirty="0" smtClean="0">
                <a:latin typeface="Arial" panose="020B0604020202020204" pitchFamily="34" charset="0"/>
                <a:cs typeface="Arial" panose="020B0604020202020204" pitchFamily="34" charset="0"/>
              </a:rPr>
              <a:t>, ou non cas-contact, </a:t>
            </a:r>
            <a:r>
              <a:rPr lang="fr-FR" sz="1600" dirty="0">
                <a:latin typeface="Arial" panose="020B0604020202020204" pitchFamily="34" charset="0"/>
                <a:cs typeface="Arial" panose="020B0604020202020204" pitchFamily="34" charset="0"/>
              </a:rPr>
              <a:t>souhaitant réaliser </a:t>
            </a:r>
            <a:r>
              <a:rPr lang="fr-FR" sz="1600" dirty="0" smtClean="0">
                <a:latin typeface="Arial" panose="020B0604020202020204" pitchFamily="34" charset="0"/>
                <a:cs typeface="Arial" panose="020B0604020202020204" pitchFamily="34" charset="0"/>
              </a:rPr>
              <a:t>une </a:t>
            </a:r>
            <a:r>
              <a:rPr lang="fr-FR" sz="1600" dirty="0">
                <a:latin typeface="Arial" panose="020B0604020202020204" pitchFamily="34" charset="0"/>
                <a:cs typeface="Arial" panose="020B0604020202020204" pitchFamily="34" charset="0"/>
              </a:rPr>
              <a:t>ou plusieurs activités soumises au </a:t>
            </a:r>
            <a:r>
              <a:rPr lang="fr-FR" sz="1600" dirty="0" smtClean="0">
                <a:latin typeface="Arial" panose="020B0604020202020204" pitchFamily="34" charset="0"/>
                <a:cs typeface="Arial" panose="020B0604020202020204" pitchFamily="34" charset="0"/>
              </a:rPr>
              <a:t>passe sanitaire ;</a:t>
            </a:r>
            <a:endParaRPr lang="fr-FR" sz="1600" dirty="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	</a:t>
            </a:r>
            <a:r>
              <a:rPr lang="fr-FR" sz="1600" u="sng" dirty="0" smtClean="0">
                <a:latin typeface="Arial" panose="020B0604020202020204" pitchFamily="34" charset="0"/>
                <a:cs typeface="Arial" panose="020B0604020202020204" pitchFamily="34" charset="0"/>
              </a:rPr>
              <a:t>NB</a:t>
            </a:r>
            <a:r>
              <a:rPr lang="fr-FR" sz="1600" dirty="0" smtClean="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Les autotests, même </a:t>
            </a:r>
            <a:r>
              <a:rPr lang="fr-FR" sz="1600" dirty="0" smtClean="0">
                <a:latin typeface="Arial" panose="020B0604020202020204" pitchFamily="34" charset="0"/>
                <a:cs typeface="Arial" panose="020B0604020202020204" pitchFamily="34" charset="0"/>
              </a:rPr>
              <a:t>sous la supervision de professionnels, </a:t>
            </a:r>
            <a:r>
              <a:rPr lang="fr-FR" sz="1600" dirty="0">
                <a:latin typeface="Arial" panose="020B0604020202020204" pitchFamily="34" charset="0"/>
                <a:cs typeface="Arial" panose="020B0604020202020204" pitchFamily="34" charset="0"/>
              </a:rPr>
              <a:t>ne sont pas </a:t>
            </a:r>
            <a:r>
              <a:rPr lang="fr-FR" sz="1600" dirty="0" smtClean="0">
                <a:latin typeface="Arial" panose="020B0604020202020204" pitchFamily="34" charset="0"/>
                <a:cs typeface="Arial" panose="020B0604020202020204" pitchFamily="34" charset="0"/>
              </a:rPr>
              <a:t>reconnus </a:t>
            </a:r>
            <a:r>
              <a:rPr lang="fr-FR" sz="1600" dirty="0">
                <a:latin typeface="Arial" panose="020B0604020202020204" pitchFamily="34" charset="0"/>
                <a:cs typeface="Arial" panose="020B0604020202020204" pitchFamily="34" charset="0"/>
              </a:rPr>
              <a:t>pour voyager hors de la France.</a:t>
            </a:r>
          </a:p>
          <a:p>
            <a:pPr marL="0" indent="0">
              <a:buNone/>
            </a:pPr>
            <a:r>
              <a:rPr lang="fr-FR" sz="1600" b="1" u="sng" dirty="0" smtClean="0">
                <a:latin typeface="Arial" panose="020B0604020202020204" pitchFamily="34" charset="0"/>
                <a:cs typeface="Arial" panose="020B0604020202020204" pitchFamily="34" charset="0"/>
              </a:rPr>
              <a:t>Organisation</a:t>
            </a:r>
            <a:endParaRPr lang="fr-FR" sz="1600" b="1" u="sng"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L</a:t>
            </a:r>
            <a:r>
              <a:rPr lang="fr-FR" sz="1600" dirty="0" smtClean="0">
                <a:latin typeface="Arial" panose="020B0604020202020204" pitchFamily="34" charset="0"/>
                <a:cs typeface="Arial" panose="020B0604020202020204" pitchFamily="34" charset="0"/>
              </a:rPr>
              <a:t>es </a:t>
            </a:r>
            <a:r>
              <a:rPr lang="fr-FR" sz="1600" dirty="0">
                <a:latin typeface="Arial" panose="020B0604020202020204" pitchFamily="34" charset="0"/>
                <a:cs typeface="Arial" panose="020B0604020202020204" pitchFamily="34" charset="0"/>
              </a:rPr>
              <a:t>opérations sont montées à l’initiative </a:t>
            </a:r>
            <a:r>
              <a:rPr lang="fr-FR" sz="1600" dirty="0" smtClean="0">
                <a:latin typeface="Arial" panose="020B0604020202020204" pitchFamily="34" charset="0"/>
                <a:cs typeface="Arial" panose="020B0604020202020204" pitchFamily="34" charset="0"/>
              </a:rPr>
              <a:t>des </a:t>
            </a:r>
            <a:r>
              <a:rPr lang="fr-FR" sz="1600" dirty="0">
                <a:latin typeface="Arial" panose="020B0604020202020204" pitchFamily="34" charset="0"/>
                <a:cs typeface="Arial" panose="020B0604020202020204" pitchFamily="34" charset="0"/>
              </a:rPr>
              <a:t>collectivités </a:t>
            </a:r>
            <a:r>
              <a:rPr lang="fr-FR" sz="1600" dirty="0" smtClean="0">
                <a:latin typeface="Arial" panose="020B0604020202020204" pitchFamily="34" charset="0"/>
                <a:cs typeface="Arial" panose="020B0604020202020204" pitchFamily="34" charset="0"/>
              </a:rPr>
              <a:t>territoriales en lien avec les ARS ;</a:t>
            </a:r>
          </a:p>
          <a:p>
            <a:r>
              <a:rPr lang="fr-FR" sz="1600" dirty="0" smtClean="0">
                <a:latin typeface="Arial" panose="020B0604020202020204" pitchFamily="34" charset="0"/>
                <a:cs typeface="Arial" panose="020B0604020202020204" pitchFamily="34" charset="0"/>
              </a:rPr>
              <a:t>Déclaration préalable dans les 48 heurs précédent l’opération auprès </a:t>
            </a:r>
            <a:r>
              <a:rPr lang="fr-FR" sz="1600" dirty="0">
                <a:latin typeface="Arial" panose="020B0604020202020204" pitchFamily="34" charset="0"/>
                <a:cs typeface="Arial" panose="020B0604020202020204" pitchFamily="34" charset="0"/>
              </a:rPr>
              <a:t>de </a:t>
            </a:r>
            <a:r>
              <a:rPr lang="fr-FR" sz="1600" dirty="0" smtClean="0">
                <a:latin typeface="Arial" panose="020B0604020202020204" pitchFamily="34" charset="0"/>
                <a:cs typeface="Arial" panose="020B0604020202020204" pitchFamily="34" charset="0"/>
              </a:rPr>
              <a:t>la préfecture ;</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Déploiement d’une méthodologie éprouvée dans le cadre de précédentes opérations de dépistage à  large échelle avec des </a:t>
            </a:r>
            <a:r>
              <a:rPr lang="fr-FR" sz="1600" dirty="0" smtClean="0">
                <a:latin typeface="Arial" panose="020B0604020202020204" pitchFamily="34" charset="0"/>
                <a:cs typeface="Arial" panose="020B0604020202020204" pitchFamily="34" charset="0"/>
              </a:rPr>
              <a:t>tests antigéniques ;</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L’autotest </a:t>
            </a:r>
            <a:r>
              <a:rPr lang="fr-FR" sz="1600" dirty="0" smtClean="0">
                <a:latin typeface="Arial" panose="020B0604020202020204" pitchFamily="34" charset="0"/>
                <a:cs typeface="Arial" panose="020B0604020202020204" pitchFamily="34" charset="0"/>
              </a:rPr>
              <a:t>sous la supervision de professionnels de santé </a:t>
            </a:r>
            <a:r>
              <a:rPr lang="fr-FR" sz="1600" dirty="0">
                <a:latin typeface="Arial" panose="020B0604020202020204" pitchFamily="34" charset="0"/>
                <a:cs typeface="Arial" panose="020B0604020202020204" pitchFamily="34" charset="0"/>
              </a:rPr>
              <a:t>permet d’organiser simultanément la phase de prélèvement de plusieurs </a:t>
            </a:r>
            <a:r>
              <a:rPr lang="fr-FR" sz="1600" dirty="0" smtClean="0">
                <a:latin typeface="Arial" panose="020B0604020202020204" pitchFamily="34" charset="0"/>
                <a:cs typeface="Arial" panose="020B0604020202020204" pitchFamily="34" charset="0"/>
              </a:rPr>
              <a:t>personnes;</a:t>
            </a:r>
            <a:endParaRPr lang="fr-FR" sz="1600" dirty="0">
              <a:latin typeface="Arial" panose="020B0604020202020204" pitchFamily="34" charset="0"/>
              <a:cs typeface="Arial" panose="020B0604020202020204" pitchFamily="34" charset="0"/>
            </a:endParaRPr>
          </a:p>
          <a:p>
            <a:pPr marL="0" indent="0">
              <a:buNone/>
            </a:pPr>
            <a:r>
              <a:rPr lang="fr-FR" sz="1600" b="1" u="sng" dirty="0">
                <a:latin typeface="Arial" panose="020B0604020202020204" pitchFamily="34" charset="0"/>
                <a:cs typeface="Arial" panose="020B0604020202020204" pitchFamily="34" charset="0"/>
              </a:rPr>
              <a:t>Déploiement</a:t>
            </a:r>
          </a:p>
          <a:p>
            <a:r>
              <a:rPr lang="fr-FR" sz="1600" dirty="0">
                <a:latin typeface="Arial" panose="020B0604020202020204" pitchFamily="34" charset="0"/>
                <a:cs typeface="Arial" panose="020B0604020202020204" pitchFamily="34" charset="0"/>
              </a:rPr>
              <a:t>Des </a:t>
            </a:r>
            <a:r>
              <a:rPr lang="fr-FR" sz="1600" dirty="0" smtClean="0">
                <a:latin typeface="Arial" panose="020B0604020202020204" pitchFamily="34" charset="0"/>
                <a:cs typeface="Arial" panose="020B0604020202020204" pitchFamily="34" charset="0"/>
              </a:rPr>
              <a:t>expérimentations ont été menées </a:t>
            </a:r>
            <a:r>
              <a:rPr lang="fr-FR" sz="1600" dirty="0">
                <a:latin typeface="Arial" panose="020B0604020202020204" pitchFamily="34" charset="0"/>
                <a:cs typeface="Arial" panose="020B0604020202020204" pitchFamily="34" charset="0"/>
              </a:rPr>
              <a:t>au cours de la semaine du 4 août </a:t>
            </a:r>
            <a:r>
              <a:rPr lang="fr-FR" sz="1600" dirty="0" smtClean="0">
                <a:latin typeface="Arial" panose="020B0604020202020204" pitchFamily="34" charset="0"/>
                <a:cs typeface="Arial" panose="020B0604020202020204" pitchFamily="34" charset="0"/>
              </a:rPr>
              <a:t>(Biscarrosse, Deauville, et Sarzeau) ;</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Un déploiement à large échelle souhaité à compter de la </a:t>
            </a:r>
            <a:r>
              <a:rPr lang="fr-FR" sz="1600" b="1" dirty="0">
                <a:latin typeface="Arial" panose="020B0604020202020204" pitchFamily="34" charset="0"/>
                <a:cs typeface="Arial" panose="020B0604020202020204" pitchFamily="34" charset="0"/>
              </a:rPr>
              <a:t>semaine du 9 août </a:t>
            </a:r>
            <a:r>
              <a:rPr lang="fr-FR" sz="1600" dirty="0" smtClean="0">
                <a:latin typeface="Arial" panose="020B0604020202020204" pitchFamily="34" charset="0"/>
                <a:cs typeface="Arial" panose="020B0604020202020204" pitchFamily="34" charset="0"/>
              </a:rPr>
              <a:t>2021, en </a:t>
            </a:r>
            <a:r>
              <a:rPr lang="fr-FR" sz="1600" dirty="0">
                <a:latin typeface="Arial" panose="020B0604020202020204" pitchFamily="34" charset="0"/>
                <a:cs typeface="Arial" panose="020B0604020202020204" pitchFamily="34" charset="0"/>
              </a:rPr>
              <a:t>particulier dans les territoires à plus forte fréquentation </a:t>
            </a:r>
            <a:r>
              <a:rPr lang="fr-FR" sz="1600" dirty="0" smtClean="0">
                <a:latin typeface="Arial" panose="020B0604020202020204" pitchFamily="34" charset="0"/>
                <a:cs typeface="Arial" panose="020B0604020202020204" pitchFamily="34" charset="0"/>
              </a:rPr>
              <a:t>touristique.</a:t>
            </a:r>
          </a:p>
        </p:txBody>
      </p:sp>
      <p:sp>
        <p:nvSpPr>
          <p:cNvPr id="3" name="Titre 2"/>
          <p:cNvSpPr>
            <a:spLocks noGrp="1"/>
          </p:cNvSpPr>
          <p:nvPr>
            <p:ph type="title"/>
          </p:nvPr>
        </p:nvSpPr>
        <p:spPr/>
        <p:txBody>
          <a:bodyPr>
            <a:normAutofit/>
          </a:bodyPr>
          <a:lstStyle/>
          <a:p>
            <a:r>
              <a:rPr lang="fr-FR" sz="3200" dirty="0">
                <a:solidFill>
                  <a:schemeClr val="tx1"/>
                </a:solidFill>
              </a:rPr>
              <a:t>Présentation générale du dispositif </a:t>
            </a:r>
            <a:r>
              <a:rPr lang="fr-FR" sz="2400" dirty="0">
                <a:solidFill>
                  <a:schemeClr val="tx1"/>
                </a:solidFill>
              </a:rPr>
              <a:t>(2/2)</a:t>
            </a:r>
          </a:p>
        </p:txBody>
      </p:sp>
    </p:spTree>
    <p:extLst>
      <p:ext uri="{BB962C8B-B14F-4D97-AF65-F5344CB8AC3E}">
        <p14:creationId xmlns:p14="http://schemas.microsoft.com/office/powerpoint/2010/main" val="298819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2">
            <a:extLst>
              <a:ext uri="{FF2B5EF4-FFF2-40B4-BE49-F238E27FC236}">
                <a16:creationId xmlns:a16="http://schemas.microsoft.com/office/drawing/2014/main" xmlns="" id="{442EDDEC-0191-9944-B27C-D2AEB1194352}"/>
              </a:ext>
            </a:extLst>
          </p:cNvPr>
          <p:cNvSpPr txBox="1">
            <a:spLocks/>
          </p:cNvSpPr>
          <p:nvPr/>
        </p:nvSpPr>
        <p:spPr>
          <a:xfrm>
            <a:off x="1209295" y="266561"/>
            <a:ext cx="10573295" cy="5938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800" b="1" kern="1200">
                <a:solidFill>
                  <a:srgbClr val="000091"/>
                </a:solidFill>
                <a:latin typeface="Arial" panose="020B0604020202020204" pitchFamily="34" charset="0"/>
                <a:ea typeface="+mj-ea"/>
                <a:cs typeface="Arial" panose="020B0604020202020204" pitchFamily="34" charset="0"/>
              </a:defRPr>
            </a:lvl1pPr>
          </a:lstStyle>
          <a:p>
            <a:pPr marL="0" marR="0" lvl="0" indent="0" fontAlgn="auto">
              <a:spcAft>
                <a:spcPts val="0"/>
              </a:spcAft>
              <a:buClrTx/>
              <a:buSzTx/>
              <a:tabLst/>
              <a:defRPr/>
            </a:pPr>
            <a:r>
              <a:rPr lang="fr-FR" sz="3200" dirty="0">
                <a:solidFill>
                  <a:schemeClr val="tx1"/>
                </a:solidFill>
              </a:rPr>
              <a:t>Pourquoi faire un autotest </a:t>
            </a:r>
            <a:r>
              <a:rPr lang="fr-FR" sz="3200" dirty="0" smtClean="0">
                <a:solidFill>
                  <a:schemeClr val="tx1"/>
                </a:solidFill>
              </a:rPr>
              <a:t>sous la supervision de professionnels </a:t>
            </a:r>
            <a:r>
              <a:rPr lang="fr-FR" sz="3200" dirty="0">
                <a:solidFill>
                  <a:schemeClr val="tx1"/>
                </a:solidFill>
              </a:rPr>
              <a:t>?</a:t>
            </a:r>
          </a:p>
        </p:txBody>
      </p:sp>
      <p:pic>
        <p:nvPicPr>
          <p:cNvPr id="13" name="Google Shape;164;p27" descr="Image 8"/>
          <p:cNvPicPr preferRelativeResize="0"/>
          <p:nvPr/>
        </p:nvPicPr>
        <p:blipFill rotWithShape="1">
          <a:blip r:embed="rId3">
            <a:alphaModFix/>
          </a:blip>
          <a:srcRect/>
          <a:stretch/>
        </p:blipFill>
        <p:spPr>
          <a:xfrm>
            <a:off x="166973" y="112560"/>
            <a:ext cx="1047465" cy="815585"/>
          </a:xfrm>
          <a:prstGeom prst="rect">
            <a:avLst/>
          </a:prstGeom>
          <a:noFill/>
          <a:ln>
            <a:noFill/>
          </a:ln>
        </p:spPr>
      </p:pic>
      <p:sp>
        <p:nvSpPr>
          <p:cNvPr id="2" name="Rectangle à coins arrondis 1"/>
          <p:cNvSpPr/>
          <p:nvPr/>
        </p:nvSpPr>
        <p:spPr>
          <a:xfrm>
            <a:off x="408709" y="1637802"/>
            <a:ext cx="11208327" cy="132222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471055" y="3326358"/>
            <a:ext cx="11208327" cy="83610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71054" y="4528798"/>
            <a:ext cx="11208327" cy="101589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95743" y="1679202"/>
            <a:ext cx="11083638" cy="1061829"/>
          </a:xfrm>
          <a:prstGeom prst="rect">
            <a:avLst/>
          </a:prstGeom>
          <a:noFill/>
        </p:spPr>
        <p:txBody>
          <a:bodyPr wrap="square" rtlCol="0">
            <a:spAutoFit/>
          </a:bodyPr>
          <a:lstStyle/>
          <a:p>
            <a:r>
              <a:rPr lang="fr-FR" b="1" dirty="0" smtClean="0"/>
              <a:t>Encadré :</a:t>
            </a:r>
          </a:p>
          <a:p>
            <a:r>
              <a:rPr lang="fr-FR" sz="1500" dirty="0" smtClean="0"/>
              <a:t>L’autotest est supervisé par un professionnel de santé ou une personne sous la responsabilité de ce même professionnel de santé. Les actes effectués par le patient sont encadrés, assurant ainsi la bonne réalisation du test. Le dispositif doit respect les dispositions prévues dans le décret du 1</a:t>
            </a:r>
            <a:r>
              <a:rPr lang="fr-FR" sz="1500" baseline="30000" dirty="0" smtClean="0"/>
              <a:t>er</a:t>
            </a:r>
            <a:r>
              <a:rPr lang="fr-FR" sz="1500" dirty="0" smtClean="0"/>
              <a:t> juin 2021 modifié et l’arrêté du 1</a:t>
            </a:r>
            <a:r>
              <a:rPr lang="fr-FR" sz="1500" baseline="30000" dirty="0" smtClean="0"/>
              <a:t>er</a:t>
            </a:r>
            <a:r>
              <a:rPr lang="fr-FR" sz="1500" dirty="0" smtClean="0"/>
              <a:t> juin 2021 modifié.</a:t>
            </a:r>
            <a:endParaRPr lang="fr-FR" dirty="0"/>
          </a:p>
        </p:txBody>
      </p:sp>
      <p:sp>
        <p:nvSpPr>
          <p:cNvPr id="10" name="ZoneTexte 9"/>
          <p:cNvSpPr txBox="1"/>
          <p:nvPr/>
        </p:nvSpPr>
        <p:spPr>
          <a:xfrm>
            <a:off x="471054" y="4621246"/>
            <a:ext cx="11083638" cy="830997"/>
          </a:xfrm>
          <a:prstGeom prst="rect">
            <a:avLst/>
          </a:prstGeom>
          <a:noFill/>
        </p:spPr>
        <p:txBody>
          <a:bodyPr wrap="square" rtlCol="0">
            <a:spAutoFit/>
          </a:bodyPr>
          <a:lstStyle/>
          <a:p>
            <a:r>
              <a:rPr lang="fr-FR" b="1" dirty="0" smtClean="0"/>
              <a:t>Réglementé :</a:t>
            </a:r>
          </a:p>
          <a:p>
            <a:r>
              <a:rPr lang="fr-FR" sz="1500" dirty="0" smtClean="0"/>
              <a:t>Les autotests utilisés dans le cadre des barnums d’autotests supervisés répondent au cahier des charges de l’ANSM basé sur les exigences de la HAS. </a:t>
            </a:r>
            <a:endParaRPr lang="fr-FR" sz="1500" dirty="0"/>
          </a:p>
        </p:txBody>
      </p:sp>
      <p:sp>
        <p:nvSpPr>
          <p:cNvPr id="11" name="ZoneTexte 10"/>
          <p:cNvSpPr txBox="1"/>
          <p:nvPr/>
        </p:nvSpPr>
        <p:spPr>
          <a:xfrm>
            <a:off x="471054" y="3344377"/>
            <a:ext cx="11083638" cy="600164"/>
          </a:xfrm>
          <a:prstGeom prst="rect">
            <a:avLst/>
          </a:prstGeom>
          <a:noFill/>
        </p:spPr>
        <p:txBody>
          <a:bodyPr wrap="square" rtlCol="0">
            <a:spAutoFit/>
          </a:bodyPr>
          <a:lstStyle/>
          <a:p>
            <a:r>
              <a:rPr lang="fr-FR" b="1" dirty="0" smtClean="0"/>
              <a:t>Itératif :</a:t>
            </a:r>
          </a:p>
          <a:p>
            <a:r>
              <a:rPr lang="fr-FR" sz="1500" dirty="0" smtClean="0"/>
              <a:t>En accord avec les recommandations de la HAS, le caractère itératif d’autotests permet de réduire efficacement le nombre de cas</a:t>
            </a:r>
            <a:endParaRPr lang="fr-FR" sz="1500" dirty="0"/>
          </a:p>
        </p:txBody>
      </p:sp>
    </p:spTree>
    <p:extLst>
      <p:ext uri="{BB962C8B-B14F-4D97-AF65-F5344CB8AC3E}">
        <p14:creationId xmlns:p14="http://schemas.microsoft.com/office/powerpoint/2010/main" val="108772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74"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616235" y="313682"/>
            <a:ext cx="10291090" cy="384721"/>
          </a:xfrm>
        </p:spPr>
        <p:txBody>
          <a:bodyPr vert="horz"/>
          <a:lstStyle/>
          <a:p>
            <a:pPr algn="ctr"/>
            <a:r>
              <a:rPr lang="fr-FR" dirty="0"/>
              <a:t>C</a:t>
            </a:r>
            <a:r>
              <a:rPr lang="fr-FR" dirty="0" smtClean="0"/>
              <a:t>onditions de mise en place d’un barnum d’autotests sous la supervision de professionnels</a:t>
            </a:r>
            <a:endParaRPr lang="fr-FR"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ZoneTexte 2"/>
          <p:cNvSpPr txBox="1"/>
          <p:nvPr/>
        </p:nvSpPr>
        <p:spPr>
          <a:xfrm>
            <a:off x="2443162" y="1359346"/>
            <a:ext cx="9191625" cy="771525"/>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400" dirty="0"/>
              <a:t>L’article </a:t>
            </a:r>
            <a:r>
              <a:rPr lang="fr-FR" sz="1400" dirty="0" smtClean="0"/>
              <a:t>29 </a:t>
            </a:r>
            <a:r>
              <a:rPr lang="fr-FR" sz="1400" dirty="0"/>
              <a:t>de l’arrêté du 1</a:t>
            </a:r>
            <a:r>
              <a:rPr lang="fr-FR" sz="1400" baseline="30000" dirty="0"/>
              <a:t>er</a:t>
            </a:r>
            <a:r>
              <a:rPr lang="fr-FR" sz="1400" dirty="0"/>
              <a:t> juin 2021 prescrivant les mesures générales nécessaires à la gestion de la sortie de la crise sanitaire </a:t>
            </a:r>
            <a:r>
              <a:rPr lang="fr-FR" sz="1400" dirty="0" smtClean="0"/>
              <a:t>fixe les conditions de la mise en place de barnums d’autotests sous la supervision de professionnels.</a:t>
            </a:r>
            <a:endParaRPr lang="fr-FR" sz="1400" dirty="0"/>
          </a:p>
        </p:txBody>
      </p:sp>
      <p:sp>
        <p:nvSpPr>
          <p:cNvPr id="4" name="ZoneTexte 3"/>
          <p:cNvSpPr txBox="1"/>
          <p:nvPr/>
        </p:nvSpPr>
        <p:spPr>
          <a:xfrm>
            <a:off x="2443157" y="1943016"/>
            <a:ext cx="9191625" cy="1368141"/>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400" dirty="0" smtClean="0"/>
              <a:t>L’autotest est supervisé par :</a:t>
            </a:r>
          </a:p>
          <a:p>
            <a:pPr marL="742950" lvl="1" indent="-285750">
              <a:spcBef>
                <a:spcPts val="300"/>
              </a:spcBef>
              <a:spcAft>
                <a:spcPts val="300"/>
              </a:spcAft>
              <a:buFont typeface="Arial" panose="020B0604020202020204" pitchFamily="34" charset="0"/>
              <a:buChar char="•"/>
            </a:pPr>
            <a:r>
              <a:rPr lang="fr-FR" sz="1400" b="1" dirty="0" smtClean="0"/>
              <a:t>Le professionnel de santé </a:t>
            </a:r>
            <a:r>
              <a:rPr lang="fr-FR" sz="1400" dirty="0"/>
              <a:t>(médecin, pharmacien, infirmier, </a:t>
            </a:r>
            <a:r>
              <a:rPr lang="fr-FR" sz="1400" dirty="0" smtClean="0"/>
              <a:t>sage-femme, chirurgien-dentiste</a:t>
            </a:r>
            <a:r>
              <a:rPr lang="fr-FR" sz="1400" dirty="0"/>
              <a:t>, masseur-kinésithérapeute</a:t>
            </a:r>
            <a:r>
              <a:rPr lang="fr-FR" sz="1400" dirty="0" smtClean="0"/>
              <a:t>) pilote et responsable de l’ensemble de l’opération ;</a:t>
            </a:r>
          </a:p>
          <a:p>
            <a:pPr marL="742950" lvl="1" indent="-285750">
              <a:spcBef>
                <a:spcPts val="300"/>
              </a:spcBef>
              <a:spcAft>
                <a:spcPts val="300"/>
              </a:spcAft>
              <a:buFont typeface="Arial" panose="020B0604020202020204" pitchFamily="34" charset="0"/>
              <a:buChar char="•"/>
            </a:pPr>
            <a:r>
              <a:rPr lang="fr-FR" sz="1400" dirty="0" smtClean="0"/>
              <a:t>L’équipe de </a:t>
            </a:r>
            <a:r>
              <a:rPr lang="fr-FR" sz="1400" b="1" dirty="0" smtClean="0"/>
              <a:t>superviseurs</a:t>
            </a:r>
            <a:r>
              <a:rPr lang="fr-FR" sz="1400" dirty="0" smtClean="0"/>
              <a:t> exerçant sous la responsabilité de ce même professionnel de santé.</a:t>
            </a:r>
            <a:endParaRPr lang="fr-FR" sz="1400" dirty="0"/>
          </a:p>
          <a:p>
            <a:pPr>
              <a:spcBef>
                <a:spcPts val="300"/>
              </a:spcBef>
              <a:spcAft>
                <a:spcPts val="300"/>
              </a:spcAft>
            </a:pPr>
            <a:r>
              <a:rPr lang="fr-FR" sz="1400" dirty="0"/>
              <a:t>Un </a:t>
            </a:r>
            <a:r>
              <a:rPr lang="fr-FR" sz="1400" b="1" dirty="0"/>
              <a:t>kit de formation </a:t>
            </a:r>
            <a:r>
              <a:rPr lang="fr-FR" sz="1400" dirty="0" smtClean="0"/>
              <a:t>complète </a:t>
            </a:r>
            <a:r>
              <a:rPr lang="fr-FR" sz="1400" dirty="0"/>
              <a:t>le kit de déploiement </a:t>
            </a:r>
            <a:r>
              <a:rPr lang="fr-FR" sz="1400" dirty="0" smtClean="0"/>
              <a:t>pour accompagner les </a:t>
            </a:r>
            <a:r>
              <a:rPr lang="fr-FR" sz="1400" dirty="0"/>
              <a:t>professionnels de santé </a:t>
            </a:r>
            <a:r>
              <a:rPr lang="fr-FR" sz="1400" dirty="0" smtClean="0"/>
              <a:t>à la formation des </a:t>
            </a:r>
            <a:r>
              <a:rPr lang="fr-FR" sz="1400" dirty="0"/>
              <a:t>personnes exerçant sous leur </a:t>
            </a:r>
            <a:r>
              <a:rPr lang="fr-FR" sz="1400" dirty="0" smtClean="0"/>
              <a:t>responsabilité.</a:t>
            </a:r>
            <a:endParaRPr lang="fr-FR" sz="1400" dirty="0"/>
          </a:p>
        </p:txBody>
      </p:sp>
      <p:sp>
        <p:nvSpPr>
          <p:cNvPr id="8" name="Pentagone 7"/>
          <p:cNvSpPr/>
          <p:nvPr/>
        </p:nvSpPr>
        <p:spPr>
          <a:xfrm>
            <a:off x="547688" y="1288011"/>
            <a:ext cx="1445704" cy="509598"/>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fr-FR" sz="1400" b="1" dirty="0">
                <a:solidFill>
                  <a:schemeClr val="bg1"/>
                </a:solidFill>
              </a:rPr>
              <a:t>Base </a:t>
            </a:r>
            <a:r>
              <a:rPr lang="fr-FR" sz="1400" b="1" dirty="0" err="1" smtClean="0">
                <a:solidFill>
                  <a:schemeClr val="bg1"/>
                </a:solidFill>
              </a:rPr>
              <a:t>rélgmentaire</a:t>
            </a:r>
            <a:endParaRPr lang="fr-FR" sz="1400" b="1" dirty="0">
              <a:solidFill>
                <a:schemeClr val="bg1"/>
              </a:solidFill>
            </a:endParaRPr>
          </a:p>
        </p:txBody>
      </p:sp>
      <p:sp>
        <p:nvSpPr>
          <p:cNvPr id="11" name="Pentagone 10"/>
          <p:cNvSpPr/>
          <p:nvPr/>
        </p:nvSpPr>
        <p:spPr>
          <a:xfrm>
            <a:off x="547688" y="2016376"/>
            <a:ext cx="1660016" cy="1601110"/>
          </a:xfrm>
          <a:prstGeom prst="homePlate">
            <a:avLst>
              <a:gd name="adj" fmla="val 28292"/>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fr-FR" sz="1400" b="1" dirty="0">
                <a:solidFill>
                  <a:schemeClr val="bg1"/>
                </a:solidFill>
              </a:rPr>
              <a:t>Une équipe sous la responsabilité d’un professionnel de santé</a:t>
            </a:r>
          </a:p>
        </p:txBody>
      </p:sp>
      <p:sp>
        <p:nvSpPr>
          <p:cNvPr id="12" name="Pentagone 11"/>
          <p:cNvSpPr/>
          <p:nvPr/>
        </p:nvSpPr>
        <p:spPr>
          <a:xfrm>
            <a:off x="547688" y="3949323"/>
            <a:ext cx="1626012" cy="1533909"/>
          </a:xfrm>
          <a:prstGeom prst="homePlate">
            <a:avLst>
              <a:gd name="adj" fmla="val 28292"/>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fr-FR" sz="1400" b="1" dirty="0">
                <a:solidFill>
                  <a:schemeClr val="bg1"/>
                </a:solidFill>
              </a:rPr>
              <a:t>Régime de déclaration</a:t>
            </a:r>
          </a:p>
        </p:txBody>
      </p:sp>
      <p:sp>
        <p:nvSpPr>
          <p:cNvPr id="13" name="ZoneTexte 12"/>
          <p:cNvSpPr txBox="1"/>
          <p:nvPr/>
        </p:nvSpPr>
        <p:spPr>
          <a:xfrm>
            <a:off x="2443156" y="3891128"/>
            <a:ext cx="9191625" cy="1871673"/>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400" dirty="0"/>
              <a:t>L’autorité organisatrice doit renseigner, deux jours au moins avant le début de </a:t>
            </a:r>
            <a:r>
              <a:rPr lang="fr-FR" sz="1400" dirty="0" smtClean="0"/>
              <a:t>l’opération, </a:t>
            </a:r>
            <a:r>
              <a:rPr lang="fr-FR" sz="1400" dirty="0"/>
              <a:t>une </a:t>
            </a:r>
            <a:r>
              <a:rPr lang="fr-FR" sz="1400" b="1" dirty="0"/>
              <a:t>déclaration préalable </a:t>
            </a:r>
            <a:r>
              <a:rPr lang="fr-FR" sz="1400" dirty="0"/>
              <a:t>transmise aux préfectures et aux </a:t>
            </a:r>
            <a:r>
              <a:rPr lang="fr-FR" sz="1400" dirty="0" smtClean="0"/>
              <a:t>ARS, </a:t>
            </a:r>
            <a:r>
              <a:rPr lang="fr-FR" sz="1400" i="1" dirty="0" smtClean="0"/>
              <a:t>via</a:t>
            </a:r>
            <a:r>
              <a:rPr lang="fr-FR" sz="1400" dirty="0" smtClean="0"/>
              <a:t> </a:t>
            </a:r>
            <a:r>
              <a:rPr lang="fr-FR" sz="1400" dirty="0"/>
              <a:t>un </a:t>
            </a:r>
            <a:r>
              <a:rPr lang="fr-FR" sz="1400" dirty="0" err="1" smtClean="0">
                <a:hlinkClick r:id="rId8"/>
              </a:rPr>
              <a:t>téléservice</a:t>
            </a:r>
            <a:r>
              <a:rPr lang="fr-FR" sz="1400" dirty="0" smtClean="0"/>
              <a:t>* ;</a:t>
            </a:r>
            <a:endParaRPr lang="fr-FR" sz="1400" dirty="0"/>
          </a:p>
          <a:p>
            <a:pPr>
              <a:spcBef>
                <a:spcPts val="300"/>
              </a:spcBef>
              <a:spcAft>
                <a:spcPts val="300"/>
              </a:spcAft>
            </a:pPr>
            <a:r>
              <a:rPr lang="fr-FR" sz="1400" dirty="0"/>
              <a:t>Cette </a:t>
            </a:r>
            <a:r>
              <a:rPr lang="fr-FR" sz="1400" dirty="0" smtClean="0"/>
              <a:t>déclaration permet :</a:t>
            </a:r>
          </a:p>
          <a:p>
            <a:pPr marL="742950" lvl="1" indent="-285750">
              <a:spcBef>
                <a:spcPts val="300"/>
              </a:spcBef>
              <a:spcAft>
                <a:spcPts val="300"/>
              </a:spcAft>
              <a:buFont typeface="Arial" panose="020B0604020202020204" pitchFamily="34" charset="0"/>
              <a:buChar char="•"/>
            </a:pPr>
            <a:r>
              <a:rPr lang="fr-FR" sz="1400" dirty="0" smtClean="0"/>
              <a:t>D’engager l’organisateur dans le respect des </a:t>
            </a:r>
            <a:r>
              <a:rPr lang="fr-FR" sz="1400" dirty="0"/>
              <a:t>principes essentiels prévus par </a:t>
            </a:r>
            <a:r>
              <a:rPr lang="fr-FR" sz="1400" dirty="0" smtClean="0"/>
              <a:t>l’arrêté ;</a:t>
            </a:r>
          </a:p>
          <a:p>
            <a:pPr marL="742950" lvl="1" indent="-285750">
              <a:spcBef>
                <a:spcPts val="300"/>
              </a:spcBef>
              <a:spcAft>
                <a:spcPts val="300"/>
              </a:spcAft>
              <a:buFont typeface="Arial" panose="020B0604020202020204" pitchFamily="34" charset="0"/>
              <a:buChar char="•"/>
            </a:pPr>
            <a:r>
              <a:rPr lang="fr-FR" sz="1400" dirty="0" smtClean="0"/>
              <a:t>De rendre visible pour l’ARS les </a:t>
            </a:r>
            <a:r>
              <a:rPr lang="fr-FR" sz="1400" dirty="0"/>
              <a:t>opérations montées sur </a:t>
            </a:r>
            <a:r>
              <a:rPr lang="fr-FR" sz="1400" dirty="0" smtClean="0"/>
              <a:t>le territoire ;</a:t>
            </a:r>
          </a:p>
          <a:p>
            <a:pPr marL="742950" lvl="1" indent="-285750">
              <a:spcBef>
                <a:spcPts val="300"/>
              </a:spcBef>
              <a:spcAft>
                <a:spcPts val="300"/>
              </a:spcAft>
              <a:buFont typeface="Arial" panose="020B0604020202020204" pitchFamily="34" charset="0"/>
              <a:buChar char="•"/>
            </a:pPr>
            <a:r>
              <a:rPr lang="fr-FR" sz="1400" dirty="0" smtClean="0"/>
              <a:t>De débloquer </a:t>
            </a:r>
            <a:r>
              <a:rPr lang="fr-FR" sz="1400" dirty="0"/>
              <a:t>les mesures d’appui à </a:t>
            </a:r>
            <a:r>
              <a:rPr lang="fr-FR" sz="1400" dirty="0" smtClean="0"/>
              <a:t>l’opération.</a:t>
            </a:r>
            <a:endParaRPr lang="fr-FR" sz="1400" dirty="0"/>
          </a:p>
        </p:txBody>
      </p:sp>
      <p:sp>
        <p:nvSpPr>
          <p:cNvPr id="14" name="Pentagone 13"/>
          <p:cNvSpPr/>
          <p:nvPr/>
        </p:nvSpPr>
        <p:spPr>
          <a:xfrm>
            <a:off x="581692" y="5781951"/>
            <a:ext cx="1626012" cy="783985"/>
          </a:xfrm>
          <a:prstGeom prst="homePlate">
            <a:avLst>
              <a:gd name="adj" fmla="val 28292"/>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fr-FR" sz="1400" b="1" dirty="0" smtClean="0">
                <a:solidFill>
                  <a:schemeClr val="bg1"/>
                </a:solidFill>
              </a:rPr>
              <a:t>Conditions de réalisation</a:t>
            </a:r>
            <a:endParaRPr lang="fr-FR" sz="1400" b="1" dirty="0">
              <a:solidFill>
                <a:schemeClr val="bg1"/>
              </a:solidFill>
            </a:endParaRPr>
          </a:p>
        </p:txBody>
      </p:sp>
      <p:sp>
        <p:nvSpPr>
          <p:cNvPr id="15" name="ZoneTexte 14"/>
          <p:cNvSpPr txBox="1"/>
          <p:nvPr/>
        </p:nvSpPr>
        <p:spPr>
          <a:xfrm>
            <a:off x="2443156" y="5923489"/>
            <a:ext cx="9191625" cy="851835"/>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400" dirty="0" smtClean="0"/>
              <a:t>L’annexe à l’article 29 de l’arrêté du 1</a:t>
            </a:r>
            <a:r>
              <a:rPr lang="fr-FR" sz="1400" baseline="30000" dirty="0" smtClean="0"/>
              <a:t>er</a:t>
            </a:r>
            <a:r>
              <a:rPr lang="fr-FR" sz="1400" dirty="0" smtClean="0"/>
              <a:t> juin mentionné ci-dessus, le protocole sanitaire relatif aux barnums d’autotests sous la supervision de professionnels, ainsi que le kit de déploiement, définissent les conditions de réalisation de ces barnums</a:t>
            </a:r>
            <a:r>
              <a:rPr lang="fr-FR" sz="1400" dirty="0"/>
              <a:t>.</a:t>
            </a:r>
          </a:p>
        </p:txBody>
      </p:sp>
      <p:sp>
        <p:nvSpPr>
          <p:cNvPr id="16" name="ZoneTexte 15"/>
          <p:cNvSpPr txBox="1"/>
          <p:nvPr/>
        </p:nvSpPr>
        <p:spPr>
          <a:xfrm>
            <a:off x="4228480" y="6630425"/>
            <a:ext cx="7528238" cy="263237"/>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200" dirty="0" smtClean="0"/>
              <a:t>* </a:t>
            </a:r>
            <a:r>
              <a:rPr lang="fr-FR" sz="1200" dirty="0"/>
              <a:t> </a:t>
            </a:r>
            <a:r>
              <a:rPr lang="fr-FR" sz="1200" i="1" dirty="0">
                <a:solidFill>
                  <a:srgbClr val="4D4D4D"/>
                </a:solidFill>
              </a:rPr>
              <a:t>https://invite.contacts-demarches.interieur.gouv.fr/Tests-antigeniques-et-examens-de-biologie-medicale</a:t>
            </a:r>
            <a:endParaRPr lang="fr-FR" sz="1200" i="1" dirty="0" smtClean="0">
              <a:solidFill>
                <a:srgbClr val="4D4D4D"/>
              </a:solidFill>
            </a:endParaRPr>
          </a:p>
        </p:txBody>
      </p:sp>
    </p:spTree>
    <p:extLst>
      <p:ext uri="{BB962C8B-B14F-4D97-AF65-F5344CB8AC3E}">
        <p14:creationId xmlns:p14="http://schemas.microsoft.com/office/powerpoint/2010/main" val="261138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34" name="think-cell Slide" r:id="rId7" imgW="395" imgH="396" progId="TCLayout.ActiveDocument.1">
                  <p:embed/>
                </p:oleObj>
              </mc:Choice>
              <mc:Fallback>
                <p:oleObj name="think-cell Slide" r:id="rId7"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xmlns="" id="{92E4973B-4DA4-4E1F-B7D8-87CFA00DB275}"/>
              </a:ext>
            </a:extLst>
          </p:cNvPr>
          <p:cNvSpPr>
            <a:spLocks noGrp="1"/>
          </p:cNvSpPr>
          <p:nvPr>
            <p:ph type="title"/>
            <p:custDataLst>
              <p:tags r:id="rId3"/>
            </p:custDataLst>
          </p:nvPr>
        </p:nvSpPr>
        <p:spPr>
          <a:xfrm>
            <a:off x="1516380" y="198166"/>
            <a:ext cx="10120883" cy="801959"/>
          </a:xfrm>
        </p:spPr>
        <p:txBody>
          <a:bodyPr vert="horz"/>
          <a:lstStyle/>
          <a:p>
            <a:r>
              <a:rPr lang="fr-FR" dirty="0"/>
              <a:t>Etapes de déploiement </a:t>
            </a:r>
            <a:r>
              <a:rPr lang="fr-FR" dirty="0" smtClean="0"/>
              <a:t>et organisation d’un barnum d’autotests </a:t>
            </a:r>
            <a:r>
              <a:rPr lang="fr-FR" sz="2800" dirty="0"/>
              <a:t>sous la supervision de professionnels </a:t>
            </a:r>
            <a:r>
              <a:rPr lang="fr-FR" dirty="0" smtClean="0"/>
              <a:t>* </a:t>
            </a:r>
            <a:r>
              <a:rPr lang="fr-FR" sz="2000" dirty="0" smtClean="0"/>
              <a:t>(1/2)</a:t>
            </a:r>
            <a:endParaRPr lang="fr-FR" sz="2000" dirty="0"/>
          </a:p>
        </p:txBody>
      </p:sp>
      <p:sp>
        <p:nvSpPr>
          <p:cNvPr id="206" name="Arc 205" hidden="1">
            <a:extLst>
              <a:ext uri="{FF2B5EF4-FFF2-40B4-BE49-F238E27FC236}">
                <a16:creationId xmlns:a16="http://schemas.microsoft.com/office/drawing/2014/main" xmlns="" id="{F9803FD3-053C-414E-9B3A-7EEF4EE89389}"/>
              </a:ext>
            </a:extLst>
          </p:cNvPr>
          <p:cNvSpPr/>
          <p:nvPr>
            <p:custDataLst>
              <p:tags r:id="rId4"/>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Pentagone 4"/>
          <p:cNvSpPr/>
          <p:nvPr/>
        </p:nvSpPr>
        <p:spPr>
          <a:xfrm>
            <a:off x="720436" y="1185863"/>
            <a:ext cx="10916827" cy="43511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600" b="1" dirty="0" smtClean="0">
                <a:solidFill>
                  <a:schemeClr val="bg1"/>
                </a:solidFill>
              </a:rPr>
              <a:t>Etape 1 : Préparer </a:t>
            </a:r>
            <a:r>
              <a:rPr lang="fr-FR" sz="1600" b="1" dirty="0">
                <a:solidFill>
                  <a:schemeClr val="bg1"/>
                </a:solidFill>
              </a:rPr>
              <a:t>l’opération de dépistage</a:t>
            </a:r>
          </a:p>
        </p:txBody>
      </p:sp>
      <p:sp>
        <p:nvSpPr>
          <p:cNvPr id="9" name="ZoneTexte 8"/>
          <p:cNvSpPr txBox="1"/>
          <p:nvPr/>
        </p:nvSpPr>
        <p:spPr>
          <a:xfrm>
            <a:off x="720436" y="2108052"/>
            <a:ext cx="10751128" cy="4635644"/>
          </a:xfrm>
          <a:prstGeom prst="rect">
            <a:avLst/>
          </a:prstGeom>
          <a:ln w="6350">
            <a:noFill/>
            <a:miter lim="800000"/>
          </a:ln>
        </p:spPr>
        <p:txBody>
          <a:bodyPr vert="horz" wrap="square" lIns="0" tIns="0" rIns="0" bIns="0" rtlCol="0">
            <a:noAutofit/>
          </a:bodyPr>
          <a:lstStyle/>
          <a:p>
            <a:pPr marL="285750" indent="-285750" algn="just">
              <a:lnSpc>
                <a:spcPct val="150000"/>
              </a:lnSpc>
              <a:spcBef>
                <a:spcPts val="300"/>
              </a:spcBef>
              <a:spcAft>
                <a:spcPts val="300"/>
              </a:spcAft>
              <a:buFont typeface="Arial" panose="020B0604020202020204" pitchFamily="34" charset="0"/>
              <a:buChar char="•"/>
            </a:pPr>
            <a:r>
              <a:rPr lang="fr-FR" sz="1600" dirty="0"/>
              <a:t>Contractualiser avec un professionnel de </a:t>
            </a:r>
            <a:r>
              <a:rPr lang="fr-FR" sz="1600" dirty="0" smtClean="0"/>
              <a:t>santé habilité </a:t>
            </a:r>
            <a:r>
              <a:rPr lang="fr-FR" sz="1600" dirty="0"/>
              <a:t>à réaliser une opération de dépistage </a:t>
            </a:r>
            <a:r>
              <a:rPr lang="fr-FR" sz="1600" dirty="0" smtClean="0"/>
              <a:t>;</a:t>
            </a:r>
          </a:p>
          <a:p>
            <a:pPr marL="285750" indent="-285750" algn="just">
              <a:lnSpc>
                <a:spcPct val="150000"/>
              </a:lnSpc>
              <a:spcBef>
                <a:spcPts val="300"/>
              </a:spcBef>
              <a:spcAft>
                <a:spcPts val="300"/>
              </a:spcAft>
              <a:buFont typeface="Arial" panose="020B0604020202020204" pitchFamily="34" charset="0"/>
              <a:buChar char="•"/>
            </a:pPr>
            <a:r>
              <a:rPr lang="fr-FR" sz="1600" dirty="0" smtClean="0"/>
              <a:t>Recruter les personnes amenées à superviser les autotests au sein du barnum sous la responsabilité d’un professionnel de santé ;</a:t>
            </a:r>
            <a:endParaRPr lang="fr-FR" sz="1600" dirty="0"/>
          </a:p>
          <a:p>
            <a:pPr marL="285750" indent="-285750" algn="just">
              <a:lnSpc>
                <a:spcPct val="150000"/>
              </a:lnSpc>
              <a:spcBef>
                <a:spcPts val="300"/>
              </a:spcBef>
              <a:spcAft>
                <a:spcPts val="300"/>
              </a:spcAft>
              <a:buFont typeface="Arial" panose="020B0604020202020204" pitchFamily="34" charset="0"/>
              <a:buChar char="•"/>
            </a:pPr>
            <a:r>
              <a:rPr lang="fr-FR" sz="1600" dirty="0"/>
              <a:t>Réaliser la déclaration préalable de l’opération </a:t>
            </a:r>
            <a:r>
              <a:rPr lang="fr-FR" sz="1600" dirty="0" smtClean="0"/>
              <a:t>en ligne sur le portail dédié (avec estimation des besoins) ;</a:t>
            </a:r>
            <a:endParaRPr lang="fr-FR" sz="1600" dirty="0"/>
          </a:p>
          <a:p>
            <a:pPr marL="285750" indent="-285750" algn="just">
              <a:lnSpc>
                <a:spcPct val="150000"/>
              </a:lnSpc>
              <a:spcBef>
                <a:spcPts val="300"/>
              </a:spcBef>
              <a:spcAft>
                <a:spcPts val="300"/>
              </a:spcAft>
              <a:buFont typeface="Arial" panose="020B0604020202020204" pitchFamily="34" charset="0"/>
              <a:buChar char="•"/>
            </a:pPr>
            <a:r>
              <a:rPr lang="fr-FR" sz="1600" dirty="0"/>
              <a:t>Réaliser une déclaration d’occupation de la voie publique auprès de la </a:t>
            </a:r>
            <a:r>
              <a:rPr lang="fr-FR" sz="1600" dirty="0" smtClean="0"/>
              <a:t>mairie</a:t>
            </a:r>
            <a:r>
              <a:rPr lang="fr-FR" sz="1600" dirty="0"/>
              <a:t> </a:t>
            </a:r>
            <a:r>
              <a:rPr lang="fr-FR" sz="1600" dirty="0" smtClean="0"/>
              <a:t>;</a:t>
            </a:r>
            <a:endParaRPr lang="fr-FR" sz="1600" dirty="0"/>
          </a:p>
          <a:p>
            <a:pPr marL="285750" indent="-285750" algn="just">
              <a:spcBef>
                <a:spcPts val="300"/>
              </a:spcBef>
              <a:spcAft>
                <a:spcPts val="300"/>
              </a:spcAft>
              <a:buFont typeface="Arial" panose="020B0604020202020204" pitchFamily="34" charset="0"/>
              <a:buChar char="•"/>
            </a:pPr>
            <a:r>
              <a:rPr lang="fr-FR" sz="1600" dirty="0" smtClean="0"/>
              <a:t>Assurer l’approvisionnement en autotests :</a:t>
            </a:r>
          </a:p>
          <a:p>
            <a:pPr marL="742950" lvl="1" indent="-285750" algn="just">
              <a:spcBef>
                <a:spcPts val="300"/>
              </a:spcBef>
              <a:spcAft>
                <a:spcPts val="300"/>
              </a:spcAft>
              <a:buFont typeface="Arial" panose="020B0604020202020204" pitchFamily="34" charset="0"/>
              <a:buChar char="•"/>
            </a:pPr>
            <a:r>
              <a:rPr lang="fr-FR" sz="1600" dirty="0" smtClean="0"/>
              <a:t>Auprès de l’officine, en lien avec le professionnel de santé pilote ;</a:t>
            </a:r>
          </a:p>
          <a:p>
            <a:pPr marL="742950" lvl="1" indent="-285750" algn="just">
              <a:spcBef>
                <a:spcPts val="300"/>
              </a:spcBef>
              <a:spcAft>
                <a:spcPts val="300"/>
              </a:spcAft>
              <a:buFont typeface="Arial" panose="020B0604020202020204" pitchFamily="34" charset="0"/>
              <a:buChar char="•"/>
            </a:pPr>
            <a:r>
              <a:rPr lang="fr-FR" sz="1600" dirty="0" smtClean="0"/>
              <a:t>Auprès de l’UGAP ou du fabricant selon les marché publics habituels lorsque l’officine n’est pas en mesure d’effectuer le commande ou le stockage</a:t>
            </a:r>
          </a:p>
          <a:p>
            <a:pPr marL="285750" indent="-285750" algn="just">
              <a:lnSpc>
                <a:spcPct val="150000"/>
              </a:lnSpc>
              <a:spcBef>
                <a:spcPts val="300"/>
              </a:spcBef>
              <a:spcAft>
                <a:spcPts val="300"/>
              </a:spcAft>
              <a:buFont typeface="Arial" panose="020B0604020202020204" pitchFamily="34" charset="0"/>
              <a:buChar char="•"/>
            </a:pPr>
            <a:r>
              <a:rPr lang="fr-FR" sz="1600" dirty="0"/>
              <a:t>Utiliser uniquement des tests autorisés en France </a:t>
            </a:r>
            <a:r>
              <a:rPr lang="fr-FR" sz="1600" dirty="0" smtClean="0"/>
              <a:t>et inscrits </a:t>
            </a:r>
            <a:r>
              <a:rPr lang="fr-FR" sz="1600" dirty="0"/>
              <a:t>sur le </a:t>
            </a:r>
            <a:r>
              <a:rPr lang="fr-FR" sz="1600" dirty="0" smtClean="0">
                <a:hlinkClick r:id="rId9"/>
              </a:rPr>
              <a:t>site</a:t>
            </a:r>
            <a:r>
              <a:rPr lang="fr-FR" sz="1600" dirty="0" smtClean="0"/>
              <a:t>** </a:t>
            </a:r>
            <a:r>
              <a:rPr lang="fr-FR" sz="1600" dirty="0"/>
              <a:t>du </a:t>
            </a:r>
            <a:r>
              <a:rPr lang="fr-FR" sz="1600" dirty="0" smtClean="0"/>
              <a:t>MSS.</a:t>
            </a:r>
            <a:endParaRPr lang="fr-FR" sz="1600" dirty="0"/>
          </a:p>
          <a:p>
            <a:pPr marL="285750" indent="-285750" algn="just">
              <a:spcBef>
                <a:spcPts val="300"/>
              </a:spcBef>
              <a:spcAft>
                <a:spcPts val="300"/>
              </a:spcAft>
              <a:buFont typeface="Arial" panose="020B0604020202020204" pitchFamily="34" charset="0"/>
              <a:buChar char="•"/>
            </a:pPr>
            <a:endParaRPr lang="fr-FR" dirty="0"/>
          </a:p>
        </p:txBody>
      </p:sp>
      <p:sp>
        <p:nvSpPr>
          <p:cNvPr id="3" name="ZoneTexte 2"/>
          <p:cNvSpPr txBox="1"/>
          <p:nvPr/>
        </p:nvSpPr>
        <p:spPr>
          <a:xfrm>
            <a:off x="4982744" y="6573634"/>
            <a:ext cx="4696691" cy="263237"/>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fr-FR" sz="1200" i="1" dirty="0" smtClean="0"/>
              <a:t>* Hors cas des barnums organisés par les officines    /</a:t>
            </a:r>
          </a:p>
        </p:txBody>
      </p:sp>
      <p:sp>
        <p:nvSpPr>
          <p:cNvPr id="4" name="ZoneTexte 3"/>
          <p:cNvSpPr txBox="1"/>
          <p:nvPr/>
        </p:nvSpPr>
        <p:spPr>
          <a:xfrm>
            <a:off x="8807439" y="6571761"/>
            <a:ext cx="3502152" cy="237744"/>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200" i="1" dirty="0" smtClean="0">
                <a:solidFill>
                  <a:srgbClr val="4D4D4D"/>
                </a:solidFill>
              </a:rPr>
              <a:t>**https</a:t>
            </a:r>
            <a:r>
              <a:rPr lang="fr-FR" sz="1200" i="1" dirty="0">
                <a:solidFill>
                  <a:srgbClr val="4D4D4D"/>
                </a:solidFill>
              </a:rPr>
              <a:t>://covid-19.sante.gouv.fr/tests</a:t>
            </a:r>
          </a:p>
        </p:txBody>
      </p:sp>
    </p:spTree>
    <p:extLst>
      <p:ext uri="{BB962C8B-B14F-4D97-AF65-F5344CB8AC3E}">
        <p14:creationId xmlns:p14="http://schemas.microsoft.com/office/powerpoint/2010/main" val="373064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52"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6" name="Arc 205" hidden="1">
            <a:extLst>
              <a:ext uri="{FF2B5EF4-FFF2-40B4-BE49-F238E27FC236}">
                <a16:creationId xmlns:a16="http://schemas.microsoft.com/office/drawing/2014/main" xmlns="" id="{F9803FD3-053C-414E-9B3A-7EEF4EE89389}"/>
              </a:ext>
            </a:extLst>
          </p:cNvPr>
          <p:cNvSpPr/>
          <p:nvPr>
            <p:custDataLst>
              <p:tags r:id="rId3"/>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Chevron 6"/>
          <p:cNvSpPr/>
          <p:nvPr/>
        </p:nvSpPr>
        <p:spPr>
          <a:xfrm>
            <a:off x="568036" y="1246911"/>
            <a:ext cx="11069227" cy="429490"/>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fr-FR" sz="1600" b="1" dirty="0" smtClean="0">
                <a:solidFill>
                  <a:schemeClr val="bg1"/>
                </a:solidFill>
              </a:rPr>
              <a:t>Etape 2 : Déployer </a:t>
            </a:r>
            <a:r>
              <a:rPr lang="fr-FR" sz="1600" b="1" dirty="0">
                <a:solidFill>
                  <a:schemeClr val="bg1"/>
                </a:solidFill>
              </a:rPr>
              <a:t>l’opération sur le terrain</a:t>
            </a:r>
          </a:p>
        </p:txBody>
      </p:sp>
      <p:sp>
        <p:nvSpPr>
          <p:cNvPr id="120" name="ZoneTexte 119"/>
          <p:cNvSpPr txBox="1"/>
          <p:nvPr/>
        </p:nvSpPr>
        <p:spPr>
          <a:xfrm>
            <a:off x="721284" y="2505070"/>
            <a:ext cx="10764133" cy="3396958"/>
          </a:xfrm>
          <a:prstGeom prst="rect">
            <a:avLst/>
          </a:prstGeom>
          <a:ln w="6350">
            <a:noFill/>
            <a:miter lim="800000"/>
          </a:ln>
        </p:spPr>
        <p:txBody>
          <a:bodyPr vert="horz" wrap="square" lIns="0" tIns="0" rIns="0" bIns="0" rtlCol="0">
            <a:noAutofit/>
          </a:bodyPr>
          <a:lstStyle/>
          <a:p>
            <a:pPr marL="285750" indent="-285750" algn="just">
              <a:spcBef>
                <a:spcPts val="300"/>
              </a:spcBef>
              <a:spcAft>
                <a:spcPts val="300"/>
              </a:spcAft>
              <a:buFont typeface="Arial" panose="020B0604020202020204" pitchFamily="34" charset="0"/>
              <a:buChar char="•"/>
            </a:pPr>
            <a:r>
              <a:rPr lang="fr-FR" sz="1600" dirty="0"/>
              <a:t>Respecter les conditions de </a:t>
            </a:r>
            <a:r>
              <a:rPr lang="fr-FR" sz="1600" dirty="0" smtClean="0"/>
              <a:t>stockage, d’utilisation, de réalisation et d’élimination des autotests usagés ;</a:t>
            </a:r>
          </a:p>
          <a:p>
            <a:pPr marL="285750" indent="-285750" algn="just">
              <a:spcBef>
                <a:spcPts val="300"/>
              </a:spcBef>
              <a:spcAft>
                <a:spcPts val="300"/>
              </a:spcAft>
              <a:buFont typeface="Arial" panose="020B0604020202020204" pitchFamily="34" charset="0"/>
              <a:buChar char="•"/>
            </a:pPr>
            <a:endParaRPr lang="fr-FR" sz="1600" dirty="0"/>
          </a:p>
          <a:p>
            <a:pPr marL="285750" indent="-285750" algn="just">
              <a:spcBef>
                <a:spcPts val="300"/>
              </a:spcBef>
              <a:spcAft>
                <a:spcPts val="300"/>
              </a:spcAft>
              <a:buFont typeface="Arial" panose="020B0604020202020204" pitchFamily="34" charset="0"/>
              <a:buChar char="•"/>
            </a:pPr>
            <a:r>
              <a:rPr lang="fr-FR" sz="1600" dirty="0" smtClean="0"/>
              <a:t>S’assurer que la personne testée relève des l’indications de l’autotest réalisé sous supervision, recueillir ses données administratives via un formulaire dédié ;</a:t>
            </a:r>
          </a:p>
          <a:p>
            <a:pPr marL="285750" indent="-285750" algn="just">
              <a:spcBef>
                <a:spcPts val="300"/>
              </a:spcBef>
              <a:spcAft>
                <a:spcPts val="300"/>
              </a:spcAft>
              <a:buFont typeface="Arial" panose="020B0604020202020204" pitchFamily="34" charset="0"/>
              <a:buChar char="•"/>
            </a:pPr>
            <a:endParaRPr lang="fr-FR" sz="1600" dirty="0" smtClean="0"/>
          </a:p>
          <a:p>
            <a:pPr marL="285750" indent="-285750" algn="just">
              <a:spcBef>
                <a:spcPts val="300"/>
              </a:spcBef>
              <a:spcAft>
                <a:spcPts val="300"/>
              </a:spcAft>
              <a:buFont typeface="Arial" panose="020B0604020202020204" pitchFamily="34" charset="0"/>
              <a:buChar char="•"/>
            </a:pPr>
            <a:r>
              <a:rPr lang="fr-FR" sz="1600" dirty="0"/>
              <a:t>V</a:t>
            </a:r>
            <a:r>
              <a:rPr lang="fr-FR" sz="1600" dirty="0" smtClean="0"/>
              <a:t>érifier l’identité de la personne, la </a:t>
            </a:r>
            <a:r>
              <a:rPr lang="fr-FR" sz="1600" dirty="0"/>
              <a:t>bonne réalisation de l’acte d’</a:t>
            </a:r>
            <a:r>
              <a:rPr lang="fr-FR" sz="1600" dirty="0" err="1"/>
              <a:t>autoprélèvement</a:t>
            </a:r>
            <a:r>
              <a:rPr lang="fr-FR" sz="1600" dirty="0"/>
              <a:t> </a:t>
            </a:r>
            <a:r>
              <a:rPr lang="fr-FR" sz="1600" dirty="0" smtClean="0"/>
              <a:t>et l’interprétation </a:t>
            </a:r>
            <a:r>
              <a:rPr lang="fr-FR" sz="1600" dirty="0"/>
              <a:t>de </a:t>
            </a:r>
            <a:r>
              <a:rPr lang="fr-FR" sz="1600" dirty="0" smtClean="0"/>
              <a:t>l’autotest ;</a:t>
            </a:r>
          </a:p>
          <a:p>
            <a:pPr marL="285750" indent="-285750" algn="just">
              <a:spcBef>
                <a:spcPts val="300"/>
              </a:spcBef>
              <a:spcAft>
                <a:spcPts val="300"/>
              </a:spcAft>
              <a:buFont typeface="Arial" panose="020B0604020202020204" pitchFamily="34" charset="0"/>
              <a:buChar char="•"/>
            </a:pPr>
            <a:endParaRPr lang="fr-FR" sz="1600" dirty="0"/>
          </a:p>
          <a:p>
            <a:pPr marL="285750" indent="-285750" algn="just">
              <a:spcBef>
                <a:spcPts val="300"/>
              </a:spcBef>
              <a:spcAft>
                <a:spcPts val="300"/>
              </a:spcAft>
              <a:buFont typeface="Arial" panose="020B0604020202020204" pitchFamily="34" charset="0"/>
              <a:buChar char="•"/>
            </a:pPr>
            <a:r>
              <a:rPr lang="fr-FR" sz="1600" dirty="0"/>
              <a:t>S’assurer de l’accès </a:t>
            </a:r>
            <a:r>
              <a:rPr lang="fr-FR" sz="1600" dirty="0" smtClean="0"/>
              <a:t>du </a:t>
            </a:r>
            <a:r>
              <a:rPr lang="fr-FR" sz="1600" dirty="0"/>
              <a:t>patient à un support de formation pour la bonne réalisation de </a:t>
            </a:r>
            <a:r>
              <a:rPr lang="fr-FR" sz="1600" dirty="0" smtClean="0"/>
              <a:t>l’autotest ;</a:t>
            </a:r>
          </a:p>
          <a:p>
            <a:pPr marL="285750" indent="-285750" algn="just">
              <a:spcBef>
                <a:spcPts val="300"/>
              </a:spcBef>
              <a:spcAft>
                <a:spcPts val="300"/>
              </a:spcAft>
              <a:buFont typeface="Arial" panose="020B0604020202020204" pitchFamily="34" charset="0"/>
              <a:buChar char="•"/>
            </a:pPr>
            <a:endParaRPr lang="fr-FR" sz="1600" dirty="0" smtClean="0"/>
          </a:p>
          <a:p>
            <a:pPr marL="285750" indent="-285750" algn="just">
              <a:spcBef>
                <a:spcPts val="300"/>
              </a:spcBef>
              <a:spcAft>
                <a:spcPts val="300"/>
              </a:spcAft>
              <a:buFont typeface="Arial" panose="020B0604020202020204" pitchFamily="34" charset="0"/>
              <a:buChar char="•"/>
            </a:pPr>
            <a:r>
              <a:rPr lang="fr-FR" sz="1600" dirty="0"/>
              <a:t>Communiquer aux personnes testées la conduite à tenir en fonction du résultat obtenu. </a:t>
            </a:r>
            <a:endParaRPr lang="fr-FR" sz="1600" u="sng" dirty="0">
              <a:solidFill>
                <a:srgbClr val="FF0000"/>
              </a:solidFill>
            </a:endParaRPr>
          </a:p>
          <a:p>
            <a:pPr marL="285750" indent="-285750" algn="just">
              <a:spcBef>
                <a:spcPts val="300"/>
              </a:spcBef>
              <a:spcAft>
                <a:spcPts val="300"/>
              </a:spcAft>
              <a:buFont typeface="Arial" panose="020B0604020202020204" pitchFamily="34" charset="0"/>
              <a:buChar char="•"/>
            </a:pPr>
            <a:endParaRPr lang="fr-FR" sz="1600" u="sng" dirty="0" smtClean="0">
              <a:solidFill>
                <a:srgbClr val="FF0000"/>
              </a:solidFill>
            </a:endParaRPr>
          </a:p>
          <a:p>
            <a:pPr algn="just">
              <a:spcBef>
                <a:spcPts val="300"/>
              </a:spcBef>
              <a:spcAft>
                <a:spcPts val="300"/>
              </a:spcAft>
            </a:pPr>
            <a:endParaRPr lang="fr-FR" sz="1600" u="sng" dirty="0">
              <a:solidFill>
                <a:srgbClr val="FF0000"/>
              </a:solidFill>
            </a:endParaRPr>
          </a:p>
        </p:txBody>
      </p:sp>
      <p:sp>
        <p:nvSpPr>
          <p:cNvPr id="13" name="2. Slide Title">
            <a:extLst>
              <a:ext uri="{FF2B5EF4-FFF2-40B4-BE49-F238E27FC236}">
                <a16:creationId xmlns:a16="http://schemas.microsoft.com/office/drawing/2014/main" xmlns="" id="{92E4973B-4DA4-4E1F-B7D8-87CFA00DB275}"/>
              </a:ext>
            </a:extLst>
          </p:cNvPr>
          <p:cNvSpPr>
            <a:spLocks noGrp="1"/>
          </p:cNvSpPr>
          <p:nvPr>
            <p:ph type="title"/>
            <p:custDataLst>
              <p:tags r:id="rId4"/>
            </p:custDataLst>
          </p:nvPr>
        </p:nvSpPr>
        <p:spPr>
          <a:xfrm>
            <a:off x="1516380" y="198166"/>
            <a:ext cx="10120883" cy="801959"/>
          </a:xfrm>
        </p:spPr>
        <p:txBody>
          <a:bodyPr vert="horz"/>
          <a:lstStyle/>
          <a:p>
            <a:r>
              <a:rPr lang="fr-FR" dirty="0"/>
              <a:t>Etapes de déploiement </a:t>
            </a:r>
            <a:r>
              <a:rPr lang="fr-FR" dirty="0" smtClean="0"/>
              <a:t>et organisation d’un barnum d’autotests </a:t>
            </a:r>
            <a:r>
              <a:rPr lang="fr-FR" sz="2800" dirty="0"/>
              <a:t>sous la supervision de professionnels</a:t>
            </a:r>
            <a:r>
              <a:rPr lang="fr-FR" dirty="0" smtClean="0"/>
              <a:t> </a:t>
            </a:r>
            <a:r>
              <a:rPr lang="fr-FR" sz="2000" dirty="0" smtClean="0"/>
              <a:t>(2/2)</a:t>
            </a:r>
            <a:endParaRPr lang="fr-FR" sz="2000" dirty="0"/>
          </a:p>
        </p:txBody>
      </p:sp>
    </p:spTree>
    <p:extLst>
      <p:ext uri="{BB962C8B-B14F-4D97-AF65-F5344CB8AC3E}">
        <p14:creationId xmlns:p14="http://schemas.microsoft.com/office/powerpoint/2010/main" val="385503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xmlns="" id="{E6279E0A-AF65-4481-AF4E-C5DEDFB49A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8" name="think-cell Slide" r:id="rId6" imgW="395" imgH="396" progId="TCLayout.ActiveDocument.1">
                  <p:embed/>
                </p:oleObj>
              </mc:Choice>
              <mc:Fallback>
                <p:oleObj name="think-cell Slide" r:id="rId6" imgW="395" imgH="396" progId="TCLayout.ActiveDocument.1">
                  <p:embed/>
                  <p:pic>
                    <p:nvPicPr>
                      <p:cNvPr id="6" name="Object 6" hidden="1">
                        <a:extLst>
                          <a:ext uri="{FF2B5EF4-FFF2-40B4-BE49-F238E27FC236}">
                            <a16:creationId xmlns:a16="http://schemas.microsoft.com/office/drawing/2014/main" xmlns="" id="{E6279E0A-AF65-4481-AF4E-C5DEDFB49A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6" name="Arc 205" hidden="1">
            <a:extLst>
              <a:ext uri="{FF2B5EF4-FFF2-40B4-BE49-F238E27FC236}">
                <a16:creationId xmlns:a16="http://schemas.microsoft.com/office/drawing/2014/main" xmlns="" id="{F9803FD3-053C-414E-9B3A-7EEF4EE89389}"/>
              </a:ext>
            </a:extLst>
          </p:cNvPr>
          <p:cNvSpPr/>
          <p:nvPr>
            <p:custDataLst>
              <p:tags r:id="rId3"/>
            </p:custDataLst>
          </p:nvPr>
        </p:nvSpPr>
        <p:spPr>
          <a:xfrm>
            <a:off x="634174" y="1882690"/>
            <a:ext cx="307340" cy="307340"/>
          </a:xfrm>
          <a:prstGeom prst="arc">
            <a:avLst>
              <a:gd name="adj1" fmla="val 16200000"/>
              <a:gd name="adj2" fmla="val 5400000"/>
            </a:avLst>
          </a:prstGeom>
          <a:solidFill>
            <a:schemeClr val="accent1"/>
          </a:solid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pic>
        <p:nvPicPr>
          <p:cNvPr id="16388" name="Picture 4" descr="Gestes barrières : la première arme contre la Covid-19 | Rouen.fr">
            <a:extLst>
              <a:ext uri="{FF2B5EF4-FFF2-40B4-BE49-F238E27FC236}">
                <a16:creationId xmlns:a16="http://schemas.microsoft.com/office/drawing/2014/main" xmlns="" id="{F42233FB-8793-40D3-B220-EF3D166DD7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799" y="4655779"/>
            <a:ext cx="1873699" cy="2142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xmlns="" id="{AA6D34E5-3F0F-4A37-9B1E-D32215C1AB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8230" y="2532644"/>
            <a:ext cx="2473849" cy="3141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9C9211EA-9B44-41FF-8781-785D512162A8" descr="FE6561AA-70EB-4CB9-92B1-D9D21B6831F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8775" y="2128396"/>
            <a:ext cx="2144085" cy="3035726"/>
          </a:xfrm>
          <a:prstGeom prst="rect">
            <a:avLst/>
          </a:prstGeom>
          <a:noFill/>
          <a:ln w="9525">
            <a:solidFill>
              <a:srgbClr val="000091"/>
            </a:solidFill>
            <a:miter lim="800000"/>
            <a:headEnd/>
            <a:tailEnd/>
          </a:ln>
          <a:extLst>
            <a:ext uri="{909E8E84-426E-40DD-AFC4-6F175D3DCCD1}">
              <a14:hiddenFill xmlns:a14="http://schemas.microsoft.com/office/drawing/2010/main">
                <a:solidFill>
                  <a:srgbClr val="FFFFFF"/>
                </a:solidFill>
              </a14:hiddenFill>
            </a:ext>
          </a:extLst>
        </p:spPr>
      </p:pic>
      <p:pic>
        <p:nvPicPr>
          <p:cNvPr id="12" name="B20D3583-9F03-45E5-92E7-84F5BD35388B" descr="966333CE-9783-43C2-9BB2-7E434ADBAB4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700" y="1820356"/>
            <a:ext cx="2196433" cy="3109843"/>
          </a:xfrm>
          <a:prstGeom prst="rect">
            <a:avLst/>
          </a:prstGeom>
          <a:noFill/>
          <a:ln w="9525">
            <a:solidFill>
              <a:srgbClr val="000091"/>
            </a:solidFill>
            <a:miter lim="800000"/>
            <a:headEnd/>
            <a:tailEnd/>
          </a:ln>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321502" y="1334215"/>
            <a:ext cx="3340016" cy="369332"/>
          </a:xfrm>
          <a:prstGeom prst="rect">
            <a:avLst/>
          </a:prstGeom>
          <a:solidFill>
            <a:srgbClr val="000091"/>
          </a:solidFill>
          <a:ln>
            <a:solidFill>
              <a:srgbClr val="00009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FFFF"/>
                </a:solidFill>
                <a:effectLst/>
                <a:uLnTx/>
                <a:uFillTx/>
                <a:latin typeface="Arial"/>
                <a:ea typeface="+mn-ea"/>
                <a:cs typeface="+mn-cs"/>
              </a:rPr>
              <a:t>Des guides d’utilisation</a:t>
            </a:r>
            <a:endParaRPr kumimoji="0" lang="fr-FR"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4" name="26EDA6A7-C5A5-4689-AD26-B39108F30FDB" descr="5C12C40F-C359-4300-BC96-962E81BAB1F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8181" y="3786041"/>
            <a:ext cx="3184969" cy="20371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5655535" y="2816764"/>
            <a:ext cx="2290260" cy="646331"/>
          </a:xfrm>
          <a:prstGeom prst="rect">
            <a:avLst/>
          </a:prstGeom>
          <a:solidFill>
            <a:srgbClr val="000091"/>
          </a:solidFill>
          <a:ln>
            <a:solidFill>
              <a:srgbClr val="00009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a:ea typeface="+mn-ea"/>
                <a:cs typeface="+mn-cs"/>
              </a:rPr>
              <a:t>Un tutoriel avec des explications</a:t>
            </a:r>
          </a:p>
        </p:txBody>
      </p:sp>
      <p:sp>
        <p:nvSpPr>
          <p:cNvPr id="4" name="Rectangle 3"/>
          <p:cNvSpPr/>
          <p:nvPr/>
        </p:nvSpPr>
        <p:spPr>
          <a:xfrm>
            <a:off x="5188614" y="1518881"/>
            <a:ext cx="6409072" cy="553998"/>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500" b="1" i="0" u="none" strike="noStrike" kern="1200" cap="none" spc="0" normalizeH="0" baseline="0" noProof="0" dirty="0">
                <a:ln>
                  <a:noFill/>
                </a:ln>
                <a:solidFill>
                  <a:srgbClr val="000091"/>
                </a:solidFill>
                <a:effectLst/>
                <a:uLnTx/>
                <a:uFillTx/>
                <a:latin typeface="Calibri" panose="020F0502020204030204"/>
                <a:ea typeface="+mn-ea"/>
                <a:cs typeface="+mn-cs"/>
              </a:rPr>
              <a:t>L’ensemble des documents de communication</a:t>
            </a:r>
            <a:r>
              <a:rPr kumimoji="0" lang="fr-FR"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500" b="0" i="0" u="none" strike="noStrike" kern="1200" cap="none" spc="0" normalizeH="0" baseline="0" noProof="0" dirty="0" smtClean="0">
                <a:ln>
                  <a:noFill/>
                </a:ln>
                <a:solidFill>
                  <a:prstClr val="black"/>
                </a:solidFill>
                <a:effectLst/>
                <a:uLnTx/>
                <a:uFillTx/>
                <a:latin typeface="Calibri" panose="020F0502020204030204"/>
                <a:ea typeface="+mn-ea"/>
                <a:cs typeface="+mn-cs"/>
              </a:rPr>
              <a:t>figurent </a:t>
            </a:r>
            <a:r>
              <a:rPr kumimoji="0" lang="fr-FR" sz="1500" b="0" i="0" u="none" strike="noStrike" kern="1200" cap="none" spc="0" normalizeH="0" baseline="0" noProof="0" dirty="0">
                <a:ln>
                  <a:noFill/>
                </a:ln>
                <a:solidFill>
                  <a:prstClr val="black"/>
                </a:solidFill>
                <a:effectLst/>
                <a:uLnTx/>
                <a:uFillTx/>
                <a:latin typeface="Calibri" panose="020F0502020204030204"/>
                <a:ea typeface="+mn-ea"/>
                <a:cs typeface="+mn-cs"/>
              </a:rPr>
              <a:t>sur le </a:t>
            </a:r>
            <a:r>
              <a:rPr kumimoji="0" lang="fr-FR"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site du Ministère des solidarités et de la santé</a:t>
            </a:r>
            <a:r>
              <a:rPr kumimoji="0" lang="fr-FR" sz="1500" b="0" i="0" u="none" strike="noStrike" kern="1200" cap="none" spc="0" normalizeH="0" baseline="0" noProof="0" smtClean="0">
                <a:ln>
                  <a:noFill/>
                </a:ln>
                <a:solidFill>
                  <a:prstClr val="black"/>
                </a:solidFill>
                <a:effectLst/>
                <a:uLnTx/>
                <a:uFillTx/>
                <a:latin typeface="Calibri" panose="020F0502020204030204"/>
                <a:ea typeface="+mn-ea"/>
                <a:cs typeface="+mn-cs"/>
              </a:rPr>
              <a:t>. </a:t>
            </a:r>
            <a:endParaRPr kumimoji="0" lang="fr-FR" sz="1500" b="1" i="0" u="none" strike="noStrike" kern="1200" cap="none" spc="0" normalizeH="0" baseline="0" noProof="0" dirty="0">
              <a:ln>
                <a:noFill/>
              </a:ln>
              <a:solidFill>
                <a:srgbClr val="000091"/>
              </a:solidFill>
              <a:effectLst/>
              <a:uLnTx/>
              <a:uFillTx/>
              <a:latin typeface="Calibri" panose="020F0502020204030204"/>
              <a:ea typeface="+mn-ea"/>
              <a:cs typeface="+mn-cs"/>
            </a:endParaRPr>
          </a:p>
        </p:txBody>
      </p:sp>
      <p:sp>
        <p:nvSpPr>
          <p:cNvPr id="16" name="ZoneTexte 15"/>
          <p:cNvSpPr txBox="1"/>
          <p:nvPr/>
        </p:nvSpPr>
        <p:spPr>
          <a:xfrm>
            <a:off x="9628785" y="2816764"/>
            <a:ext cx="2008478" cy="369332"/>
          </a:xfrm>
          <a:prstGeom prst="rect">
            <a:avLst/>
          </a:prstGeom>
          <a:solidFill>
            <a:srgbClr val="000091"/>
          </a:solidFill>
          <a:ln>
            <a:solidFill>
              <a:srgbClr val="000091"/>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FFFF"/>
                </a:solidFill>
                <a:effectLst/>
                <a:uLnTx/>
                <a:uFillTx/>
                <a:latin typeface="Arial"/>
                <a:ea typeface="+mn-ea"/>
                <a:cs typeface="+mn-cs"/>
              </a:rPr>
              <a:t>Des affiches</a:t>
            </a:r>
            <a:endParaRPr kumimoji="0" lang="fr-FR"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Imag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1522" y="3530733"/>
            <a:ext cx="2237733" cy="3225422"/>
          </a:xfrm>
          <a:prstGeom prst="rect">
            <a:avLst/>
          </a:prstGeom>
          <a:ln>
            <a:solidFill>
              <a:schemeClr val="tx1"/>
            </a:solidFill>
          </a:ln>
        </p:spPr>
      </p:pic>
      <p:pic>
        <p:nvPicPr>
          <p:cNvPr id="3" name="Imag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97832" y="3371542"/>
            <a:ext cx="2263074" cy="3109843"/>
          </a:xfrm>
          <a:prstGeom prst="rect">
            <a:avLst/>
          </a:prstGeom>
          <a:ln>
            <a:solidFill>
              <a:schemeClr val="tx1"/>
            </a:solidFill>
          </a:ln>
        </p:spPr>
      </p:pic>
      <p:sp>
        <p:nvSpPr>
          <p:cNvPr id="18" name="2. Slide Title">
            <a:extLst>
              <a:ext uri="{FF2B5EF4-FFF2-40B4-BE49-F238E27FC236}">
                <a16:creationId xmlns:a16="http://schemas.microsoft.com/office/drawing/2014/main" xmlns="" id="{92E4973B-4DA4-4E1F-B7D8-87CFA00DB275}"/>
              </a:ext>
            </a:extLst>
          </p:cNvPr>
          <p:cNvSpPr>
            <a:spLocks noGrp="1"/>
          </p:cNvSpPr>
          <p:nvPr>
            <p:ph type="title"/>
            <p:custDataLst>
              <p:tags r:id="rId4"/>
            </p:custDataLst>
          </p:nvPr>
        </p:nvSpPr>
        <p:spPr>
          <a:xfrm>
            <a:off x="1516380" y="439577"/>
            <a:ext cx="10120883" cy="384721"/>
          </a:xfrm>
        </p:spPr>
        <p:txBody>
          <a:bodyPr vert="horz"/>
          <a:lstStyle/>
          <a:p>
            <a:r>
              <a:rPr lang="fr-FR" dirty="0"/>
              <a:t>Quel message diffuser aux personnes testées ? </a:t>
            </a:r>
          </a:p>
        </p:txBody>
      </p:sp>
    </p:spTree>
    <p:extLst>
      <p:ext uri="{BB962C8B-B14F-4D97-AF65-F5344CB8AC3E}">
        <p14:creationId xmlns:p14="http://schemas.microsoft.com/office/powerpoint/2010/main" val="241322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p:txBody>
          <a:bodyPr/>
          <a:lstStyle/>
          <a:p>
            <a:fld id="{00C643F6-0E6A-4F40-BCCD-F79CBF4548CA}" type="datetime1">
              <a:rPr lang="fr-FR" cap="all" smtClean="0"/>
              <a:t>09/08/2021</a:t>
            </a:fld>
            <a:endParaRPr lang="fr-FR" cap="all" dirty="0"/>
          </a:p>
        </p:txBody>
      </p:sp>
      <p:sp>
        <p:nvSpPr>
          <p:cNvPr id="8" name="Rectangle à coins arrondis 7"/>
          <p:cNvSpPr/>
          <p:nvPr/>
        </p:nvSpPr>
        <p:spPr>
          <a:xfrm>
            <a:off x="2600402" y="1253678"/>
            <a:ext cx="6263641" cy="1313430"/>
          </a:xfrm>
          <a:prstGeom prst="roundRect">
            <a:avLst/>
          </a:prstGeom>
          <a:solidFill>
            <a:srgbClr val="EEC1BE"/>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1500" b="1" dirty="0">
                <a:solidFill>
                  <a:srgbClr val="000091"/>
                </a:solidFill>
                <a:latin typeface="Arial" panose="020B0604020202020204" pitchFamily="34" charset="0"/>
                <a:cs typeface="Arial" panose="020B0604020202020204" pitchFamily="34" charset="0"/>
              </a:rPr>
              <a:t>ATTENTION : Un autotest </a:t>
            </a:r>
            <a:r>
              <a:rPr lang="fr-FR" sz="1500" b="1" u="sng" dirty="0">
                <a:solidFill>
                  <a:srgbClr val="000091"/>
                </a:solidFill>
                <a:latin typeface="Arial" panose="020B0604020202020204" pitchFamily="34" charset="0"/>
                <a:cs typeface="Arial" panose="020B0604020202020204" pitchFamily="34" charset="0"/>
              </a:rPr>
              <a:t>positif </a:t>
            </a:r>
          </a:p>
          <a:p>
            <a:pPr lvl="1" algn="just">
              <a:lnSpc>
                <a:spcPct val="150000"/>
              </a:lnSpc>
            </a:pPr>
            <a:r>
              <a:rPr lang="fr-FR" sz="1500" b="1" dirty="0" smtClean="0">
                <a:solidFill>
                  <a:srgbClr val="000091"/>
                </a:solidFill>
                <a:latin typeface="Arial" panose="020B0604020202020204" pitchFamily="34" charset="0"/>
                <a:cs typeface="Arial" panose="020B0604020202020204" pitchFamily="34" charset="0"/>
              </a:rPr>
              <a:t>Ne </a:t>
            </a:r>
            <a:r>
              <a:rPr lang="fr-FR" sz="1500" b="1" dirty="0">
                <a:solidFill>
                  <a:srgbClr val="000091"/>
                </a:solidFill>
                <a:latin typeface="Arial" panose="020B0604020202020204" pitchFamily="34" charset="0"/>
                <a:cs typeface="Arial" panose="020B0604020202020204" pitchFamily="34" charset="0"/>
              </a:rPr>
              <a:t>déclenche le dispositif de contact-</a:t>
            </a:r>
            <a:r>
              <a:rPr lang="fr-FR" sz="1500" b="1" dirty="0" err="1">
                <a:solidFill>
                  <a:srgbClr val="000091"/>
                </a:solidFill>
                <a:latin typeface="Arial" panose="020B0604020202020204" pitchFamily="34" charset="0"/>
                <a:cs typeface="Arial" panose="020B0604020202020204" pitchFamily="34" charset="0"/>
              </a:rPr>
              <a:t>tracing</a:t>
            </a:r>
            <a:r>
              <a:rPr lang="fr-FR" sz="1500" b="1" dirty="0">
                <a:solidFill>
                  <a:srgbClr val="000091"/>
                </a:solidFill>
                <a:latin typeface="Arial" panose="020B0604020202020204" pitchFamily="34" charset="0"/>
                <a:cs typeface="Arial" panose="020B0604020202020204" pitchFamily="34" charset="0"/>
              </a:rPr>
              <a:t> par l’AM. </a:t>
            </a:r>
          </a:p>
          <a:p>
            <a:pPr lvl="1" algn="just">
              <a:lnSpc>
                <a:spcPct val="150000"/>
              </a:lnSpc>
            </a:pPr>
            <a:r>
              <a:rPr lang="fr-FR" sz="1500" b="1" dirty="0" smtClean="0">
                <a:solidFill>
                  <a:srgbClr val="000091"/>
                </a:solidFill>
                <a:latin typeface="Arial" panose="020B0604020202020204" pitchFamily="34" charset="0"/>
                <a:cs typeface="Arial" panose="020B0604020202020204" pitchFamily="34" charset="0"/>
              </a:rPr>
              <a:t>Ne </a:t>
            </a:r>
            <a:r>
              <a:rPr lang="fr-FR" sz="1500" b="1" dirty="0">
                <a:solidFill>
                  <a:srgbClr val="000091"/>
                </a:solidFill>
                <a:latin typeface="Arial" panose="020B0604020202020204" pitchFamily="34" charset="0"/>
                <a:cs typeface="Arial" panose="020B0604020202020204" pitchFamily="34" charset="0"/>
              </a:rPr>
              <a:t>permet pas de générer un certificat de rétablissement</a:t>
            </a:r>
            <a:r>
              <a:rPr lang="fr-FR" sz="1500" b="1" dirty="0" smtClean="0">
                <a:solidFill>
                  <a:srgbClr val="000091"/>
                </a:solidFill>
                <a:latin typeface="Arial" panose="020B0604020202020204" pitchFamily="34" charset="0"/>
                <a:cs typeface="Arial" panose="020B0604020202020204" pitchFamily="34" charset="0"/>
              </a:rPr>
              <a:t>.</a:t>
            </a:r>
            <a:endParaRPr lang="fr-FR" sz="1500" b="1" dirty="0">
              <a:solidFill>
                <a:srgbClr val="00009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88E5A781-1DD7-794F-A61F-048C95E20837}"/>
              </a:ext>
            </a:extLst>
          </p:cNvPr>
          <p:cNvSpPr/>
          <p:nvPr/>
        </p:nvSpPr>
        <p:spPr>
          <a:xfrm>
            <a:off x="560507" y="2567108"/>
            <a:ext cx="11070345" cy="3716915"/>
          </a:xfrm>
          <a:prstGeom prst="rect">
            <a:avLst/>
          </a:prstGeom>
        </p:spPr>
        <p:txBody>
          <a:bodyPr wrap="square">
            <a:spAutoFit/>
          </a:bodyPr>
          <a:lstStyle/>
          <a:p>
            <a:pPr algn="just">
              <a:lnSpc>
                <a:spcPct val="150000"/>
              </a:lnSpc>
            </a:pPr>
            <a:endParaRPr lang="fr-FR" sz="1500" b="1" dirty="0" smtClean="0">
              <a:solidFill>
                <a:srgbClr val="000091"/>
              </a:solidFill>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fr-FR" sz="1600" dirty="0" smtClean="0">
                <a:latin typeface="Arial" panose="020B0604020202020204" pitchFamily="34" charset="0"/>
                <a:cs typeface="Arial" panose="020B0604020202020204" pitchFamily="34" charset="0"/>
              </a:rPr>
              <a:t>Ainsi, </a:t>
            </a:r>
            <a:r>
              <a:rPr lang="fr-FR" sz="1600" b="1" dirty="0" smtClean="0">
                <a:latin typeface="Arial" panose="020B0604020202020204" pitchFamily="34" charset="0"/>
                <a:cs typeface="Arial" panose="020B0604020202020204" pitchFamily="34" charset="0"/>
              </a:rPr>
              <a:t>en</a:t>
            </a:r>
            <a:r>
              <a:rPr lang="fr-FR" sz="1600" dirty="0" smtClean="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cas de résultat positif, </a:t>
            </a:r>
            <a:r>
              <a:rPr lang="fr-FR" sz="1600" dirty="0" smtClean="0">
                <a:latin typeface="Arial" panose="020B0604020202020204" pitchFamily="34" charset="0"/>
                <a:cs typeface="Arial" panose="020B0604020202020204" pitchFamily="34" charset="0"/>
              </a:rPr>
              <a:t>la conduite à tenir pour le patient est la suivante : </a:t>
            </a:r>
          </a:p>
          <a:p>
            <a:pPr marL="628650" lvl="1" indent="-171450" algn="just">
              <a:lnSpc>
                <a:spcPct val="150000"/>
              </a:lnSpc>
              <a:buFont typeface="Arial" panose="020B0604020202020204" pitchFamily="34" charset="0"/>
              <a:buChar char="•"/>
            </a:pPr>
            <a:r>
              <a:rPr lang="fr-FR" sz="1600" dirty="0" smtClean="0">
                <a:latin typeface="Arial" panose="020B0604020202020204" pitchFamily="34" charset="0"/>
                <a:cs typeface="Arial" panose="020B0604020202020204" pitchFamily="34" charset="0"/>
              </a:rPr>
              <a:t>Faire un </a:t>
            </a:r>
            <a:r>
              <a:rPr lang="fr-FR" sz="1600" b="1" dirty="0" smtClean="0">
                <a:latin typeface="Arial" panose="020B0604020202020204" pitchFamily="34" charset="0"/>
                <a:cs typeface="Arial" panose="020B0604020202020204" pitchFamily="34" charset="0"/>
              </a:rPr>
              <a:t>test de confirmation immédiatement par RT-PCR </a:t>
            </a:r>
            <a:r>
              <a:rPr lang="fr-FR" sz="1600" dirty="0" smtClean="0">
                <a:latin typeface="Arial" panose="020B0604020202020204" pitchFamily="34" charset="0"/>
                <a:cs typeface="Arial" panose="020B0604020202020204" pitchFamily="34" charset="0"/>
              </a:rPr>
              <a:t>dans un laboratoire de biologie médicale dans les plus brefs délais; </a:t>
            </a:r>
          </a:p>
          <a:p>
            <a:pPr marL="628650" lvl="1" indent="-171450" algn="just">
              <a:lnSpc>
                <a:spcPct val="150000"/>
              </a:lnSpc>
              <a:buFont typeface="Arial" panose="020B0604020202020204" pitchFamily="34" charset="0"/>
              <a:buChar char="•"/>
            </a:pPr>
            <a:r>
              <a:rPr lang="fr-FR" sz="1600" dirty="0" smtClean="0">
                <a:latin typeface="Arial" panose="020B0604020202020204" pitchFamily="34" charset="0"/>
                <a:cs typeface="Arial" panose="020B0604020202020204" pitchFamily="34" charset="0"/>
              </a:rPr>
              <a:t>En attendant les résultats du test RT-PCR, le patient doit </a:t>
            </a:r>
            <a:r>
              <a:rPr lang="fr-FR" sz="1600" b="1" dirty="0" smtClean="0">
                <a:latin typeface="Arial" panose="020B0604020202020204" pitchFamily="34" charset="0"/>
                <a:cs typeface="Arial" panose="020B0604020202020204" pitchFamily="34" charset="0"/>
              </a:rPr>
              <a:t>s’isoler.</a:t>
            </a:r>
            <a:r>
              <a:rPr lang="fr-FR" sz="1600" dirty="0" smtClean="0">
                <a:latin typeface="Arial" panose="020B0604020202020204" pitchFamily="34" charset="0"/>
                <a:cs typeface="Arial" panose="020B0604020202020204" pitchFamily="34" charset="0"/>
              </a:rPr>
              <a:t> Puis, </a:t>
            </a:r>
          </a:p>
          <a:p>
            <a:pPr marL="1085850" lvl="2" indent="-171450" algn="just">
              <a:lnSpc>
                <a:spcPct val="150000"/>
              </a:lnSpc>
              <a:buFont typeface="Arial" panose="020B0604020202020204" pitchFamily="34" charset="0"/>
              <a:buChar char="•"/>
            </a:pPr>
            <a:r>
              <a:rPr lang="fr-FR" sz="1600" dirty="0" smtClean="0">
                <a:latin typeface="Arial" panose="020B0604020202020204" pitchFamily="34" charset="0"/>
                <a:cs typeface="Arial" panose="020B0604020202020204" pitchFamily="34" charset="0"/>
              </a:rPr>
              <a:t>Si le test de confirmation par RT-PCR </a:t>
            </a:r>
            <a:r>
              <a:rPr lang="fr-FR" sz="1600" b="1" dirty="0" smtClean="0">
                <a:latin typeface="Arial" panose="020B0604020202020204" pitchFamily="34" charset="0"/>
                <a:cs typeface="Arial" panose="020B0604020202020204" pitchFamily="34" charset="0"/>
              </a:rPr>
              <a:t>est positif </a:t>
            </a:r>
            <a:r>
              <a:rPr lang="fr-FR" sz="1600" dirty="0" smtClean="0">
                <a:latin typeface="Arial" panose="020B0604020202020204" pitchFamily="34" charset="0"/>
                <a:cs typeface="Arial" panose="020B0604020202020204" pitchFamily="34" charset="0"/>
              </a:rPr>
              <a:t>: le patient devra s’isoler 10 jours à partir de la date de prélèvement de l’autotest ; </a:t>
            </a:r>
          </a:p>
          <a:p>
            <a:pPr marL="1085850" lvl="2" indent="-171450" algn="just">
              <a:lnSpc>
                <a:spcPct val="150000"/>
              </a:lnSpc>
              <a:buFont typeface="Arial" panose="020B0604020202020204" pitchFamily="34" charset="0"/>
              <a:buChar char="•"/>
            </a:pPr>
            <a:r>
              <a:rPr lang="fr-FR" sz="1600" dirty="0" smtClean="0">
                <a:latin typeface="Arial" panose="020B0604020202020204" pitchFamily="34" charset="0"/>
                <a:cs typeface="Arial" panose="020B0604020202020204" pitchFamily="34" charset="0"/>
              </a:rPr>
              <a:t>Si le test de confirmation par RT-PCR </a:t>
            </a:r>
            <a:r>
              <a:rPr lang="fr-FR" sz="1600" b="1" dirty="0" smtClean="0">
                <a:latin typeface="Arial" panose="020B0604020202020204" pitchFamily="34" charset="0"/>
                <a:cs typeface="Arial" panose="020B0604020202020204" pitchFamily="34" charset="0"/>
              </a:rPr>
              <a:t>est négatif </a:t>
            </a:r>
            <a:r>
              <a:rPr lang="fr-FR" sz="1600" dirty="0" smtClean="0">
                <a:latin typeface="Arial" panose="020B0604020202020204" pitchFamily="34" charset="0"/>
                <a:cs typeface="Arial" panose="020B0604020202020204" pitchFamily="34" charset="0"/>
              </a:rPr>
              <a:t>: L’isolement n’est plus nécessaire mais il faut continuer à respecter les gestes barrières.</a:t>
            </a:r>
          </a:p>
          <a:p>
            <a:pPr marL="171450" indent="-171450" algn="just">
              <a:lnSpc>
                <a:spcPct val="150000"/>
              </a:lnSpc>
              <a:buFont typeface="Arial" panose="020B0604020202020204" pitchFamily="34" charset="0"/>
              <a:buChar char="•"/>
            </a:pPr>
            <a:r>
              <a:rPr lang="fr-FR" sz="1600" dirty="0" smtClean="0">
                <a:latin typeface="Arial" panose="020B0604020202020204" pitchFamily="34" charset="0"/>
                <a:cs typeface="Arial" panose="020B0604020202020204" pitchFamily="34" charset="0"/>
              </a:rPr>
              <a:t>Pour plus d’informations sur le </a:t>
            </a:r>
            <a:r>
              <a:rPr lang="fr-FR" sz="1600" dirty="0" smtClean="0">
                <a:latin typeface="Arial" panose="020B0604020202020204" pitchFamily="34" charset="0"/>
                <a:cs typeface="Arial" panose="020B0604020202020204" pitchFamily="34" charset="0"/>
                <a:hlinkClick r:id="rId3"/>
              </a:rPr>
              <a:t>site</a:t>
            </a:r>
            <a:r>
              <a:rPr lang="fr-FR" sz="1600" dirty="0" smtClean="0">
                <a:latin typeface="Arial" panose="020B0604020202020204" pitchFamily="34" charset="0"/>
                <a:cs typeface="Arial" panose="020B0604020202020204" pitchFamily="34" charset="0"/>
              </a:rPr>
              <a:t> de SPF</a:t>
            </a:r>
          </a:p>
        </p:txBody>
      </p:sp>
      <p:sp>
        <p:nvSpPr>
          <p:cNvPr id="9" name="Titre 2">
            <a:extLst>
              <a:ext uri="{FF2B5EF4-FFF2-40B4-BE49-F238E27FC236}">
                <a16:creationId xmlns:a16="http://schemas.microsoft.com/office/drawing/2014/main" xmlns="" id="{442EDDEC-0191-9944-B27C-D2AEB1194352}"/>
              </a:ext>
            </a:extLst>
          </p:cNvPr>
          <p:cNvSpPr txBox="1">
            <a:spLocks noGrp="1"/>
          </p:cNvSpPr>
          <p:nvPr>
            <p:ph type="title"/>
          </p:nvPr>
        </p:nvSpPr>
        <p:spPr>
          <a:xfrm>
            <a:off x="1509969" y="385014"/>
            <a:ext cx="10120883" cy="3847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800" b="1" kern="1200">
                <a:solidFill>
                  <a:srgbClr val="000091"/>
                </a:solidFill>
                <a:latin typeface="Arial" panose="020B0604020202020204" pitchFamily="34" charset="0"/>
                <a:ea typeface="+mj-ea"/>
                <a:cs typeface="Arial" panose="020B0604020202020204" pitchFamily="34" charset="0"/>
              </a:defRPr>
            </a:lvl1pPr>
          </a:lstStyle>
          <a:p>
            <a:pPr lvl="0" algn="l">
              <a:defRPr/>
            </a:pPr>
            <a:r>
              <a:rPr lang="fr-FR" sz="2500" dirty="0">
                <a:solidFill>
                  <a:schemeClr val="tx1"/>
                </a:solidFill>
                <a:latin typeface="+mj-lt"/>
                <a:cs typeface="+mj-cs"/>
              </a:rPr>
              <a:t>Conduite à tenir </a:t>
            </a:r>
            <a:r>
              <a:rPr lang="fr-FR" sz="2500" dirty="0" smtClean="0">
                <a:solidFill>
                  <a:schemeClr val="tx1"/>
                </a:solidFill>
                <a:latin typeface="+mj-lt"/>
                <a:cs typeface="+mj-cs"/>
              </a:rPr>
              <a:t>en fonction du résultat de l’autotest réalisé sous supervision </a:t>
            </a:r>
            <a:endParaRPr lang="fr-FR" sz="2500" dirty="0">
              <a:solidFill>
                <a:schemeClr val="tx1"/>
              </a:solidFill>
              <a:latin typeface="+mj-lt"/>
              <a:cs typeface="+mj-cs"/>
            </a:endParaRPr>
          </a:p>
        </p:txBody>
      </p:sp>
      <p:sp>
        <p:nvSpPr>
          <p:cNvPr id="10" name="ZoneTexte 9"/>
          <p:cNvSpPr txBox="1"/>
          <p:nvPr/>
        </p:nvSpPr>
        <p:spPr>
          <a:xfrm>
            <a:off x="1254221" y="6626475"/>
            <a:ext cx="11555369" cy="263237"/>
          </a:xfrm>
          <a:prstGeom prst="rect">
            <a:avLst/>
          </a:prstGeom>
          <a:ln w="6350">
            <a:noFill/>
            <a:miter lim="800000"/>
          </a:ln>
        </p:spPr>
        <p:txBody>
          <a:bodyPr vert="horz" wrap="square" lIns="0" tIns="0" rIns="0" bIns="0" rtlCol="0">
            <a:noAutofit/>
          </a:bodyPr>
          <a:lstStyle/>
          <a:p>
            <a:pPr>
              <a:spcBef>
                <a:spcPts val="300"/>
              </a:spcBef>
              <a:spcAft>
                <a:spcPts val="300"/>
              </a:spcAft>
            </a:pPr>
            <a:r>
              <a:rPr lang="fr-FR" sz="1200" i="1" dirty="0"/>
              <a:t>* https://</a:t>
            </a:r>
            <a:r>
              <a:rPr lang="fr-FR" sz="1200" i="1" dirty="0" smtClean="0"/>
              <a:t>www.santepubliquefrance.fr/media/files/01-maladies-et-traumatismes/maladies-et-infections-respiratoires/infection-a-coronavirus/conduite-a-tenir </a:t>
            </a:r>
            <a:endParaRPr lang="fr-FR" sz="1200" i="1" dirty="0"/>
          </a:p>
          <a:p>
            <a:pPr algn="l">
              <a:spcBef>
                <a:spcPts val="300"/>
              </a:spcBef>
              <a:spcAft>
                <a:spcPts val="300"/>
              </a:spcAft>
              <a:buNone/>
            </a:pPr>
            <a:endParaRPr lang="fr-FR" sz="1200" i="1" dirty="0" smtClean="0"/>
          </a:p>
        </p:txBody>
      </p:sp>
    </p:spTree>
    <p:extLst>
      <p:ext uri="{BB962C8B-B14F-4D97-AF65-F5344CB8AC3E}">
        <p14:creationId xmlns:p14="http://schemas.microsoft.com/office/powerpoint/2010/main" val="3054553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ANGLE"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ANGLE" val="1"/>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ANGLE" val="1"/>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ANGLE" val="1"/>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ANGLE" val="1"/>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ANGLE" val="1"/>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ANGLE" val="1"/>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6.xml><?xml version="1.0" encoding="utf-8"?>
<p:tagLst xmlns:a="http://schemas.openxmlformats.org/drawingml/2006/main" xmlns:r="http://schemas.openxmlformats.org/officeDocument/2006/relationships" xmlns:p="http://schemas.openxmlformats.org/presentationml/2006/main">
  <p:tag name="ANGLE" val="1"/>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9.xml><?xml version="1.0" encoding="utf-8"?>
<p:tagLst xmlns:a="http://schemas.openxmlformats.org/drawingml/2006/main" xmlns:r="http://schemas.openxmlformats.org/officeDocument/2006/relationships" xmlns:p="http://schemas.openxmlformats.org/presentationml/2006/main">
  <p:tag name="ANGLE" val="1"/>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ANGLE" val="1"/>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ANGLE" val="1"/>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xfNYuqyWPvskYrK.RL6iA"/>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RXR6oIDlyXZM4VSnW7Y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SFXusZq3LxXS826HUL.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Ew6I5QgX_c8O__8B41oWX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SHAPENAME" val="BottomLin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9Ej_PqWAkD2L_jN6g1nL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rXNESGJ8cPKg06VE0Lan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jmQY6rQf16DWxlDUqaMj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hite">
  <a:themeElements>
    <a:clrScheme name="Custom 4">
      <a:dk1>
        <a:srgbClr val="000000"/>
      </a:dk1>
      <a:lt1>
        <a:srgbClr val="FFFFFF"/>
      </a:lt1>
      <a:dk2>
        <a:srgbClr val="FFFFFF"/>
      </a:dk2>
      <a:lt2>
        <a:srgbClr val="FFFFFF"/>
      </a:lt2>
      <a:accent1>
        <a:srgbClr val="000091"/>
      </a:accent1>
      <a:accent2>
        <a:srgbClr val="476CB7"/>
      </a:accent2>
      <a:accent3>
        <a:srgbClr val="839CCF"/>
      </a:accent3>
      <a:accent4>
        <a:srgbClr val="BDCAE5"/>
      </a:accent4>
      <a:accent5>
        <a:srgbClr val="E1000F"/>
      </a:accent5>
      <a:accent6>
        <a:srgbClr val="5500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0091"/>
        </a:accent1>
        <a:accent2>
          <a:srgbClr val="E1000F"/>
        </a:accent2>
        <a:accent3>
          <a:srgbClr val="005841"/>
        </a:accent3>
        <a:accent4>
          <a:srgbClr val="FFD500"/>
        </a:accent4>
        <a:accent5>
          <a:srgbClr val="49311F"/>
        </a:accent5>
        <a:accent6>
          <a:srgbClr val="8C223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1215A"/>
    </a:custClr>
    <a:custClr name="Custom Color7">
      <a:srgbClr val="EA5433"/>
    </a:custClr>
  </a:custClrLst>
  <a:extLst>
    <a:ext uri="{05A4C25C-085E-4340-85A3-A5531E510DB2}">
      <thm15:themeFamily xmlns:thm15="http://schemas.microsoft.com/office/thememl/2012/main" xmlns="" name="Template.potx" id="{200FF1CA-004A-4418-8E44-AA9F2A4534CD}" vid="{7FD4222D-D2CE-48E3-92F9-21FAA543736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9B00BA811216408EF2E7CB77686A0F" ma:contentTypeVersion="12" ma:contentTypeDescription="Create a new document." ma:contentTypeScope="" ma:versionID="c1d283a9916d6a51b25fa17d730d43da">
  <xsd:schema xmlns:xsd="http://www.w3.org/2001/XMLSchema" xmlns:xs="http://www.w3.org/2001/XMLSchema" xmlns:p="http://schemas.microsoft.com/office/2006/metadata/properties" xmlns:ns2="159550a4-16e5-4b8d-98f5-e9ba4ac7abe0" xmlns:ns3="b9a1ea4e-7757-4569-a38d-b905fe8deee9" targetNamespace="http://schemas.microsoft.com/office/2006/metadata/properties" ma:root="true" ma:fieldsID="7310692c0c5df8e7645cae17c6959d99" ns2:_="" ns3:_="">
    <xsd:import namespace="159550a4-16e5-4b8d-98f5-e9ba4ac7abe0"/>
    <xsd:import namespace="b9a1ea4e-7757-4569-a38d-b905fe8dee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550a4-16e5-4b8d-98f5-e9ba4ac7a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a1ea4e-7757-4569-a38d-b905fe8deee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B37B2E-691D-4460-9343-9359498A5C20}">
  <ds:schemaRefs>
    <ds:schemaRef ds:uri="http://schemas.microsoft.com/sharepoint/v3/contenttype/forms"/>
  </ds:schemaRefs>
</ds:datastoreItem>
</file>

<file path=customXml/itemProps2.xml><?xml version="1.0" encoding="utf-8"?>
<ds:datastoreItem xmlns:ds="http://schemas.openxmlformats.org/officeDocument/2006/customXml" ds:itemID="{05773C0C-BFA8-46C6-B838-7A80716F3E1E}">
  <ds:schemaRefs>
    <ds:schemaRef ds:uri="http://schemas.microsoft.com/office/infopath/2007/PartnerControls"/>
    <ds:schemaRef ds:uri="http://purl.org/dc/elements/1.1/"/>
    <ds:schemaRef ds:uri="http://schemas.microsoft.com/office/2006/metadata/properties"/>
    <ds:schemaRef ds:uri="b9a1ea4e-7757-4569-a38d-b905fe8deee9"/>
    <ds:schemaRef ds:uri="http://purl.org/dc/terms/"/>
    <ds:schemaRef ds:uri="http://schemas.openxmlformats.org/package/2006/metadata/core-properties"/>
    <ds:schemaRef ds:uri="159550a4-16e5-4b8d-98f5-e9ba4ac7abe0"/>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72E0BA3D-A1BD-4AA3-8E26-6AC504097465}">
  <ds:schemaRefs>
    <ds:schemaRef ds:uri="159550a4-16e5-4b8d-98f5-e9ba4ac7abe0"/>
    <ds:schemaRef ds:uri="b9a1ea4e-7757-4569-a38d-b905fe8dee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3394</TotalTime>
  <Words>2174</Words>
  <Application>Microsoft Office PowerPoint</Application>
  <PresentationFormat>Personnalisé</PresentationFormat>
  <Paragraphs>271</Paragraphs>
  <Slides>18</Slides>
  <Notes>5</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18</vt:i4>
      </vt:variant>
    </vt:vector>
  </HeadingPairs>
  <TitlesOfParts>
    <vt:vector size="21" baseType="lpstr">
      <vt:lpstr>1_Thème Office</vt:lpstr>
      <vt:lpstr>White</vt:lpstr>
      <vt:lpstr>think-cell Slide</vt:lpstr>
      <vt:lpstr>Présentation PowerPoint</vt:lpstr>
      <vt:lpstr>Présentation générale du dispositif (1/2)</vt:lpstr>
      <vt:lpstr>Présentation générale du dispositif (2/2)</vt:lpstr>
      <vt:lpstr>Présentation PowerPoint</vt:lpstr>
      <vt:lpstr>Conditions de mise en place d’un barnum d’autotests sous la supervision de professionnels</vt:lpstr>
      <vt:lpstr>Etapes de déploiement et organisation d’un barnum d’autotests sous la supervision de professionnels * (1/2)</vt:lpstr>
      <vt:lpstr>Etapes de déploiement et organisation d’un barnum d’autotests sous la supervision de professionnels (2/2)</vt:lpstr>
      <vt:lpstr>Quel message diffuser aux personnes testées ? </vt:lpstr>
      <vt:lpstr>Conduite à tenir en fonction du résultat de l’autotest réalisé sous supervision </vt:lpstr>
      <vt:lpstr>Saisie des résultats dans SI-DEP pour générer un QR code</vt:lpstr>
      <vt:lpstr>Procédure de création d’un compte SIDEP pour les professionnels de santé</vt:lpstr>
      <vt:lpstr>Tableau de répartition des charges d’un barnum d’autotests sous la supervision de professionnels</vt:lpstr>
      <vt:lpstr>Exemple 1 - d’organisation d’un barnum d’autotests sous la supervision de professionnels pour une capacité approximative de 450 tests/jour</vt:lpstr>
      <vt:lpstr>Exemple 2 - d’organisation d’un barnum d’autotests sous la supervision de professionnels pour une capacité approximative de 450 tests/jour</vt:lpstr>
      <vt:lpstr>Traitement des déchets</vt:lpstr>
      <vt:lpstr>Contacts ARS</vt:lpstr>
      <vt:lpstr>Les modalités matérielles du barnum d’autotests sous la supervision de professionnels</vt:lpstr>
      <vt:lpstr>Ressources utiles et autres documents « clé en main » </vt:lpstr>
    </vt:vector>
  </TitlesOfParts>
  <Company>PPT/DSI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stratégie TAP 2, en place depuis janvier, a montré des résultats mais n’a pas permis d’éviter la troisième vague</dc:title>
  <dc:creator>BORNERT, Xavier (SGMCAS)</dc:creator>
  <cp:lastModifiedBy>Config</cp:lastModifiedBy>
  <cp:revision>142</cp:revision>
  <cp:lastPrinted>2021-05-27T10:47:35Z</cp:lastPrinted>
  <dcterms:created xsi:type="dcterms:W3CDTF">2021-05-25T12:43:58Z</dcterms:created>
  <dcterms:modified xsi:type="dcterms:W3CDTF">2021-08-09T14:44:30Z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0x010100BF9B00BA811216408EF2E7CB77686A0F</vt:lpwstr>
  </property>
</Properties>
</file>